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 id="2147483696" r:id="rId2"/>
    <p:sldMasterId id="2147483708" r:id="rId3"/>
  </p:sldMasterIdLst>
  <p:notesMasterIdLst>
    <p:notesMasterId r:id="rId39"/>
  </p:notesMasterIdLst>
  <p:handoutMasterIdLst>
    <p:handoutMasterId r:id="rId40"/>
  </p:handoutMasterIdLst>
  <p:sldIdLst>
    <p:sldId id="256" r:id="rId4"/>
    <p:sldId id="273" r:id="rId5"/>
    <p:sldId id="370" r:id="rId6"/>
    <p:sldId id="379" r:id="rId7"/>
    <p:sldId id="380" r:id="rId8"/>
    <p:sldId id="371" r:id="rId9"/>
    <p:sldId id="382" r:id="rId10"/>
    <p:sldId id="408" r:id="rId11"/>
    <p:sldId id="383" r:id="rId12"/>
    <p:sldId id="384" r:id="rId13"/>
    <p:sldId id="385" r:id="rId14"/>
    <p:sldId id="386" r:id="rId15"/>
    <p:sldId id="387" r:id="rId16"/>
    <p:sldId id="388" r:id="rId17"/>
    <p:sldId id="389" r:id="rId18"/>
    <p:sldId id="390" r:id="rId19"/>
    <p:sldId id="391" r:id="rId20"/>
    <p:sldId id="409" r:id="rId21"/>
    <p:sldId id="410" r:id="rId22"/>
    <p:sldId id="411" r:id="rId23"/>
    <p:sldId id="407" r:id="rId24"/>
    <p:sldId id="392" r:id="rId25"/>
    <p:sldId id="393" r:id="rId26"/>
    <p:sldId id="395" r:id="rId27"/>
    <p:sldId id="397" r:id="rId28"/>
    <p:sldId id="398" r:id="rId29"/>
    <p:sldId id="399" r:id="rId30"/>
    <p:sldId id="400" r:id="rId31"/>
    <p:sldId id="402" r:id="rId32"/>
    <p:sldId id="401" r:id="rId33"/>
    <p:sldId id="403" r:id="rId34"/>
    <p:sldId id="404" r:id="rId35"/>
    <p:sldId id="405" r:id="rId36"/>
    <p:sldId id="406" r:id="rId37"/>
    <p:sldId id="284" r:id="rId38"/>
  </p:sldIdLst>
  <p:sldSz cx="9144000" cy="6858000" type="screen4x3"/>
  <p:notesSz cx="8891588"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141">
          <p15:clr>
            <a:srgbClr val="A4A3A4"/>
          </p15:clr>
        </p15:guide>
        <p15:guide id="4" pos="3110">
          <p15:clr>
            <a:srgbClr val="A4A3A4"/>
          </p15:clr>
        </p15:guide>
        <p15:guide id="5" orient="horz" pos="2906">
          <p15:clr>
            <a:srgbClr val="A4A3A4"/>
          </p15:clr>
        </p15:guide>
        <p15:guide id="6" orient="horz" pos="2160">
          <p15:clr>
            <a:srgbClr val="A4A3A4"/>
          </p15:clr>
        </p15:guide>
        <p15:guide id="7" pos="1945">
          <p15:clr>
            <a:srgbClr val="A4A3A4"/>
          </p15:clr>
        </p15:guide>
        <p15:guide id="8" pos="28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FF"/>
    <a:srgbClr val="FFCC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6EFAE3-C9C1-4577-983E-6ABF8CC773B3}" v="2" dt="2025-10-28T18:47:56.215"/>
    <p1510:client id="{D75A4EE8-E97E-4F69-815D-D8A9099E913C}" v="3" dt="2025-10-29T11:23:43.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95" autoAdjust="0"/>
    <p:restoredTop sz="94615" autoAdjust="0"/>
  </p:normalViewPr>
  <p:slideViewPr>
    <p:cSldViewPr>
      <p:cViewPr varScale="1">
        <p:scale>
          <a:sx n="73" d="100"/>
          <a:sy n="73" d="100"/>
        </p:scale>
        <p:origin x="33" y="759"/>
      </p:cViewPr>
      <p:guideLst>
        <p:guide orient="horz" pos="2160"/>
        <p:guide pos="2880"/>
      </p:guideLst>
    </p:cSldViewPr>
  </p:slideViewPr>
  <p:outlineViewPr>
    <p:cViewPr>
      <p:scale>
        <a:sx n="33" d="100"/>
        <a:sy n="33" d="100"/>
      </p:scale>
      <p:origin x="0" y="816"/>
    </p:cViewPr>
  </p:outlineViewPr>
  <p:notesTextViewPr>
    <p:cViewPr>
      <p:scale>
        <a:sx n="1" d="1"/>
        <a:sy n="1" d="1"/>
      </p:scale>
      <p:origin x="0" y="0"/>
    </p:cViewPr>
  </p:notesTextViewPr>
  <p:sorterViewPr>
    <p:cViewPr>
      <p:scale>
        <a:sx n="100" d="100"/>
        <a:sy n="100" d="100"/>
      </p:scale>
      <p:origin x="0" y="4884"/>
    </p:cViewPr>
  </p:sorterViewPr>
  <p:notesViewPr>
    <p:cSldViewPr>
      <p:cViewPr varScale="1">
        <p:scale>
          <a:sx n="55" d="100"/>
          <a:sy n="55" d="100"/>
        </p:scale>
        <p:origin x="-2856" y="-78"/>
      </p:cViewPr>
      <p:guideLst>
        <p:guide orient="horz" pos="2880"/>
        <p:guide pos="2160"/>
        <p:guide orient="horz" pos="2141"/>
        <p:guide pos="3110"/>
        <p:guide orient="horz" pos="2906"/>
        <p:guide orient="horz" pos="2160"/>
        <p:guide pos="1945"/>
        <p:guide pos="28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WALE ADEOGUN" userId="0706174839a38688" providerId="LiveId" clId="{CE6EFAE3-C9C1-4577-983E-6ABF8CC773B3}"/>
    <pc:docChg chg="modSld">
      <pc:chgData name="ADEWALE ADEOGUN" userId="0706174839a38688" providerId="LiveId" clId="{CE6EFAE3-C9C1-4577-983E-6ABF8CC773B3}" dt="2025-10-28T18:47:56.215" v="1" actId="20577"/>
      <pc:docMkLst>
        <pc:docMk/>
      </pc:docMkLst>
      <pc:sldChg chg="modSp">
        <pc:chgData name="ADEWALE ADEOGUN" userId="0706174839a38688" providerId="LiveId" clId="{CE6EFAE3-C9C1-4577-983E-6ABF8CC773B3}" dt="2025-10-28T18:47:56.215" v="1" actId="20577"/>
        <pc:sldMkLst>
          <pc:docMk/>
          <pc:sldMk cId="3883731365" sldId="387"/>
        </pc:sldMkLst>
        <pc:graphicFrameChg chg="mod">
          <ac:chgData name="ADEWALE ADEOGUN" userId="0706174839a38688" providerId="LiveId" clId="{CE6EFAE3-C9C1-4577-983E-6ABF8CC773B3}" dt="2025-10-28T18:47:56.215" v="1" actId="20577"/>
          <ac:graphicFrameMkLst>
            <pc:docMk/>
            <pc:sldMk cId="3883731365" sldId="387"/>
            <ac:graphicFrameMk id="4" creationId="{00000000-0000-0000-0000-000000000000}"/>
          </ac:graphicFrameMkLst>
        </pc:graphicFrameChg>
      </pc:sldChg>
    </pc:docChg>
  </pc:docChgLst>
  <pc:docChgLst>
    <pc:chgData name="ADEWALE ADEOGUN" userId="0706174839a38688" providerId="LiveId" clId="{D75A4EE8-E97E-4F69-815D-D8A9099E913C}"/>
    <pc:docChg chg="modSld">
      <pc:chgData name="ADEWALE ADEOGUN" userId="0706174839a38688" providerId="LiveId" clId="{D75A4EE8-E97E-4F69-815D-D8A9099E913C}" dt="2025-10-29T11:23:43.356" v="5" actId="20577"/>
      <pc:docMkLst>
        <pc:docMk/>
      </pc:docMkLst>
      <pc:sldChg chg="modSp mod">
        <pc:chgData name="ADEWALE ADEOGUN" userId="0706174839a38688" providerId="LiveId" clId="{D75A4EE8-E97E-4F69-815D-D8A9099E913C}" dt="2025-10-29T11:23:43.356" v="5" actId="20577"/>
        <pc:sldMkLst>
          <pc:docMk/>
          <pc:sldMk cId="4077041688" sldId="388"/>
        </pc:sldMkLst>
        <pc:spChg chg="mod">
          <ac:chgData name="ADEWALE ADEOGUN" userId="0706174839a38688" providerId="LiveId" clId="{D75A4EE8-E97E-4F69-815D-D8A9099E913C}" dt="2025-10-29T11:21:19.836" v="2" actId="6549"/>
          <ac:spMkLst>
            <pc:docMk/>
            <pc:sldMk cId="4077041688" sldId="388"/>
            <ac:spMk id="2" creationId="{00000000-0000-0000-0000-000000000000}"/>
          </ac:spMkLst>
        </pc:spChg>
        <pc:graphicFrameChg chg="mod">
          <ac:chgData name="ADEWALE ADEOGUN" userId="0706174839a38688" providerId="LiveId" clId="{D75A4EE8-E97E-4F69-815D-D8A9099E913C}" dt="2025-10-29T11:23:43.356" v="5" actId="20577"/>
          <ac:graphicFrameMkLst>
            <pc:docMk/>
            <pc:sldMk cId="4077041688" sldId="388"/>
            <ac:graphicFrameMk id="4" creationId="{00000000-0000-0000-0000-000000000000}"/>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4BF684-D26F-462E-B1EA-1A074A4205CB}"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GB"/>
        </a:p>
      </dgm:t>
    </dgm:pt>
    <dgm:pt modelId="{4797604E-D673-4BDF-9DF5-554291372F9D}">
      <dgm:prSet phldrT="[Text]" custT="1"/>
      <dgm:spPr>
        <a:solidFill>
          <a:schemeClr val="accent5">
            <a:lumMod val="20000"/>
            <a:lumOff val="80000"/>
          </a:schemeClr>
        </a:solidFill>
      </dgm:spPr>
      <dgm:t>
        <a:bodyPr/>
        <a:lstStyle/>
        <a:p>
          <a:r>
            <a:rPr lang="en-GB" sz="1000" b="1" u="sng">
              <a:solidFill>
                <a:schemeClr val="accent5">
                  <a:lumMod val="50000"/>
                </a:schemeClr>
              </a:solidFill>
            </a:rPr>
            <a:t>1st Level Analysis</a:t>
          </a:r>
          <a:r>
            <a:rPr lang="en-GB" sz="1000" b="1">
              <a:solidFill>
                <a:schemeClr val="accent5">
                  <a:lumMod val="50000"/>
                </a:schemeClr>
              </a:solidFill>
            </a:rPr>
            <a:t>: Customer Segmentation</a:t>
          </a:r>
        </a:p>
      </dgm:t>
    </dgm:pt>
    <dgm:pt modelId="{643C8557-5564-4886-B535-075F1F0615FB}" type="parTrans" cxnId="{FCBFD0A3-BF47-4334-B22A-AE9890B2C57B}">
      <dgm:prSet/>
      <dgm:spPr/>
      <dgm:t>
        <a:bodyPr/>
        <a:lstStyle/>
        <a:p>
          <a:endParaRPr lang="en-GB"/>
        </a:p>
      </dgm:t>
    </dgm:pt>
    <dgm:pt modelId="{B8EC03A7-967E-41E3-8260-6F2C055F97AD}" type="sibTrans" cxnId="{FCBFD0A3-BF47-4334-B22A-AE9890B2C57B}">
      <dgm:prSet/>
      <dgm:spPr/>
      <dgm:t>
        <a:bodyPr/>
        <a:lstStyle/>
        <a:p>
          <a:endParaRPr lang="en-GB"/>
        </a:p>
      </dgm:t>
    </dgm:pt>
    <dgm:pt modelId="{73340C3B-726E-4BE0-B661-FD892151C22D}">
      <dgm:prSet phldrT="[Text]" custT="1"/>
      <dgm:spPr/>
      <dgm:t>
        <a:bodyPr/>
        <a:lstStyle/>
        <a:p>
          <a:pPr algn="r"/>
          <a:r>
            <a:rPr lang="en-GB" sz="1000" b="1"/>
            <a:t>Recency</a:t>
          </a:r>
        </a:p>
        <a:p>
          <a:pPr algn="r"/>
          <a:r>
            <a:rPr lang="en-GB" sz="1000" b="1"/>
            <a:t>Frequency</a:t>
          </a:r>
        </a:p>
        <a:p>
          <a:pPr algn="r"/>
          <a:r>
            <a:rPr lang="en-GB" sz="1000" b="1"/>
            <a:t>Monetary</a:t>
          </a:r>
        </a:p>
      </dgm:t>
    </dgm:pt>
    <dgm:pt modelId="{FE520D4A-9697-4FE4-909E-B1E103574A25}" type="parTrans" cxnId="{DF88D76C-6A1E-4B7A-9DFC-1E9C3580BD60}">
      <dgm:prSet/>
      <dgm:spPr/>
      <dgm:t>
        <a:bodyPr/>
        <a:lstStyle/>
        <a:p>
          <a:endParaRPr lang="en-GB"/>
        </a:p>
      </dgm:t>
    </dgm:pt>
    <dgm:pt modelId="{A5AF52E0-7248-4372-9A6B-4EEFEA8A5261}" type="sibTrans" cxnId="{DF88D76C-6A1E-4B7A-9DFC-1E9C3580BD60}">
      <dgm:prSet/>
      <dgm:spPr/>
      <dgm:t>
        <a:bodyPr/>
        <a:lstStyle/>
        <a:p>
          <a:endParaRPr lang="en-GB"/>
        </a:p>
      </dgm:t>
    </dgm:pt>
    <dgm:pt modelId="{A47BE999-3B84-4DF5-8B8B-9A10CF58178D}">
      <dgm:prSet phldrT="[Text]" custT="1"/>
      <dgm:spPr>
        <a:solidFill>
          <a:schemeClr val="accent5">
            <a:lumMod val="20000"/>
            <a:lumOff val="80000"/>
          </a:schemeClr>
        </a:solidFill>
      </dgm:spPr>
      <dgm:t>
        <a:bodyPr/>
        <a:lstStyle/>
        <a:p>
          <a:pPr algn="l"/>
          <a:r>
            <a:rPr lang="en-GB" sz="1000" b="1" u="sng" dirty="0">
              <a:solidFill>
                <a:schemeClr val="accent5">
                  <a:lumMod val="50000"/>
                </a:schemeClr>
              </a:solidFill>
            </a:rPr>
            <a:t>2nd Level Analysis</a:t>
          </a:r>
          <a:r>
            <a:rPr lang="en-GB" sz="1000" b="1" dirty="0">
              <a:solidFill>
                <a:schemeClr val="accent5">
                  <a:lumMod val="50000"/>
                </a:schemeClr>
              </a:solidFill>
            </a:rPr>
            <a:t>: </a:t>
          </a:r>
          <a:r>
            <a:rPr lang="en-GB" sz="1000" b="1">
              <a:solidFill>
                <a:schemeClr val="accent5">
                  <a:lumMod val="50000"/>
                </a:schemeClr>
              </a:solidFill>
            </a:rPr>
            <a:t>RFM segmentation </a:t>
          </a:r>
          <a:r>
            <a:rPr lang="en-GB" sz="1000" b="1" dirty="0">
              <a:solidFill>
                <a:schemeClr val="accent5">
                  <a:lumMod val="50000"/>
                </a:schemeClr>
              </a:solidFill>
            </a:rPr>
            <a:t>result  extrapolated on other Customer Purchase Drivers </a:t>
          </a:r>
        </a:p>
      </dgm:t>
    </dgm:pt>
    <dgm:pt modelId="{CE7DFAA1-89C6-434A-B0A5-E4D532D5F9BD}" type="parTrans" cxnId="{DB337498-AD68-4BC6-B365-89C47118859C}">
      <dgm:prSet/>
      <dgm:spPr/>
      <dgm:t>
        <a:bodyPr/>
        <a:lstStyle/>
        <a:p>
          <a:endParaRPr lang="en-GB"/>
        </a:p>
      </dgm:t>
    </dgm:pt>
    <dgm:pt modelId="{C00D6453-3E9D-4F32-8167-0243726E76CB}" type="sibTrans" cxnId="{DB337498-AD68-4BC6-B365-89C47118859C}">
      <dgm:prSet/>
      <dgm:spPr/>
      <dgm:t>
        <a:bodyPr/>
        <a:lstStyle/>
        <a:p>
          <a:endParaRPr lang="en-GB"/>
        </a:p>
      </dgm:t>
    </dgm:pt>
    <dgm:pt modelId="{E4928D6E-737E-48A6-83A0-3861A6382456}">
      <dgm:prSet phldrT="[Text]" custT="1"/>
      <dgm:spPr/>
      <dgm:t>
        <a:bodyPr/>
        <a:lstStyle/>
        <a:p>
          <a:pPr algn="r"/>
          <a:r>
            <a:rPr lang="en-GB" sz="800" b="1"/>
            <a:t>Demographic </a:t>
          </a:r>
        </a:p>
        <a:p>
          <a:pPr algn="r"/>
          <a:r>
            <a:rPr lang="en-GB" sz="800" b="0"/>
            <a:t>(Age, Sex)</a:t>
          </a:r>
        </a:p>
        <a:p>
          <a:pPr algn="r"/>
          <a:r>
            <a:rPr lang="en-GB" sz="800" b="1"/>
            <a:t>Economic </a:t>
          </a:r>
        </a:p>
        <a:p>
          <a:pPr algn="r"/>
          <a:r>
            <a:rPr lang="en-GB" sz="800" b="0"/>
            <a:t>(Annual Income, </a:t>
          </a:r>
        </a:p>
        <a:p>
          <a:pPr algn="r"/>
          <a:r>
            <a:rPr lang="en-GB" sz="800" b="0"/>
            <a:t>Sales Promotion)</a:t>
          </a:r>
        </a:p>
        <a:p>
          <a:pPr algn="r"/>
          <a:r>
            <a:rPr lang="en-GB" sz="800" b="1"/>
            <a:t>Social</a:t>
          </a:r>
        </a:p>
        <a:p>
          <a:pPr algn="r"/>
          <a:r>
            <a:rPr lang="en-GB" sz="800" b="0"/>
            <a:t>(Academic level )</a:t>
          </a:r>
        </a:p>
      </dgm:t>
    </dgm:pt>
    <dgm:pt modelId="{6F56F495-23C0-4154-9101-0FBED7D3EE82}" type="parTrans" cxnId="{13910ED1-89BD-433A-B438-E2E205C99C16}">
      <dgm:prSet/>
      <dgm:spPr/>
      <dgm:t>
        <a:bodyPr/>
        <a:lstStyle/>
        <a:p>
          <a:endParaRPr lang="en-GB"/>
        </a:p>
      </dgm:t>
    </dgm:pt>
    <dgm:pt modelId="{A1F5EF7A-843B-4FCD-AC35-8C04C553F126}" type="sibTrans" cxnId="{13910ED1-89BD-433A-B438-E2E205C99C16}">
      <dgm:prSet/>
      <dgm:spPr/>
      <dgm:t>
        <a:bodyPr/>
        <a:lstStyle/>
        <a:p>
          <a:endParaRPr lang="en-GB"/>
        </a:p>
      </dgm:t>
    </dgm:pt>
    <dgm:pt modelId="{B397E9FD-BA13-421F-8CE7-8DC11954A7CA}">
      <dgm:prSet phldrT="[Text]" custT="1"/>
      <dgm:spPr>
        <a:solidFill>
          <a:schemeClr val="accent5">
            <a:lumMod val="20000"/>
            <a:lumOff val="80000"/>
          </a:schemeClr>
        </a:solidFill>
      </dgm:spPr>
      <dgm:t>
        <a:bodyPr/>
        <a:lstStyle/>
        <a:p>
          <a:r>
            <a:rPr lang="en-GB" sz="1000" b="1" u="sng">
              <a:solidFill>
                <a:schemeClr val="accent5">
                  <a:lumMod val="50000"/>
                </a:schemeClr>
              </a:solidFill>
            </a:rPr>
            <a:t>Insight &amp; Inference</a:t>
          </a:r>
          <a:r>
            <a:rPr lang="en-GB" sz="1000" b="1">
              <a:solidFill>
                <a:schemeClr val="accent5">
                  <a:lumMod val="50000"/>
                </a:schemeClr>
              </a:solidFill>
            </a:rPr>
            <a:t> on Category of Customers </a:t>
          </a:r>
        </a:p>
      </dgm:t>
    </dgm:pt>
    <dgm:pt modelId="{DCE29D5C-DB62-4159-B2AC-A39739FD8977}" type="parTrans" cxnId="{B4696C98-0127-4D3F-834B-E6B4E8CE4E48}">
      <dgm:prSet/>
      <dgm:spPr/>
      <dgm:t>
        <a:bodyPr/>
        <a:lstStyle/>
        <a:p>
          <a:endParaRPr lang="en-GB"/>
        </a:p>
      </dgm:t>
    </dgm:pt>
    <dgm:pt modelId="{0F446BAC-85DA-4773-AD8F-1AF62AAC1502}" type="sibTrans" cxnId="{B4696C98-0127-4D3F-834B-E6B4E8CE4E48}">
      <dgm:prSet/>
      <dgm:spPr/>
      <dgm:t>
        <a:bodyPr/>
        <a:lstStyle/>
        <a:p>
          <a:endParaRPr lang="en-GB"/>
        </a:p>
      </dgm:t>
    </dgm:pt>
    <dgm:pt modelId="{E8922AD1-4D86-47AE-A545-61C942AAD5F7}">
      <dgm:prSet phldrT="[Text]" custT="1"/>
      <dgm:spPr/>
      <dgm:t>
        <a:bodyPr/>
        <a:lstStyle/>
        <a:p>
          <a:pPr algn="r"/>
          <a:r>
            <a:rPr lang="en-GB" sz="1000" b="0" i="1" u="sng"/>
            <a:t>Category of Customers</a:t>
          </a:r>
        </a:p>
        <a:p>
          <a:pPr algn="r"/>
          <a:r>
            <a:rPr lang="en-GB" sz="1000" b="1"/>
            <a:t>Premium Customers</a:t>
          </a:r>
        </a:p>
        <a:p>
          <a:pPr algn="r"/>
          <a:r>
            <a:rPr lang="en-GB" sz="1000" b="1"/>
            <a:t>Opportunity Customers</a:t>
          </a:r>
        </a:p>
        <a:p>
          <a:pPr algn="r"/>
          <a:r>
            <a:rPr lang="en-GB" sz="1000" b="1"/>
            <a:t>Least RFM Contributor Customers</a:t>
          </a:r>
        </a:p>
      </dgm:t>
    </dgm:pt>
    <dgm:pt modelId="{35CACDF6-4C21-435D-95D7-C30EE67D57D3}" type="parTrans" cxnId="{FC6469E2-0431-4B0F-811C-0D426A9186B1}">
      <dgm:prSet/>
      <dgm:spPr/>
      <dgm:t>
        <a:bodyPr/>
        <a:lstStyle/>
        <a:p>
          <a:endParaRPr lang="en-GB"/>
        </a:p>
      </dgm:t>
    </dgm:pt>
    <dgm:pt modelId="{3CDC6C77-1DE7-4B7E-AA37-E3E1B1C1168F}" type="sibTrans" cxnId="{FC6469E2-0431-4B0F-811C-0D426A9186B1}">
      <dgm:prSet/>
      <dgm:spPr/>
      <dgm:t>
        <a:bodyPr/>
        <a:lstStyle/>
        <a:p>
          <a:endParaRPr lang="en-GB"/>
        </a:p>
      </dgm:t>
    </dgm:pt>
    <dgm:pt modelId="{732C0593-9E34-4E0D-836D-53077AB1473B}" type="pres">
      <dgm:prSet presAssocID="{5D4BF684-D26F-462E-B1EA-1A074A4205CB}" presName="rootNode" presStyleCnt="0">
        <dgm:presLayoutVars>
          <dgm:chMax/>
          <dgm:chPref/>
          <dgm:dir/>
          <dgm:animLvl val="lvl"/>
        </dgm:presLayoutVars>
      </dgm:prSet>
      <dgm:spPr/>
    </dgm:pt>
    <dgm:pt modelId="{D8CA0240-EBA7-4B52-A00F-4AB1099203CD}" type="pres">
      <dgm:prSet presAssocID="{4797604E-D673-4BDF-9DF5-554291372F9D}" presName="composite" presStyleCnt="0"/>
      <dgm:spPr/>
    </dgm:pt>
    <dgm:pt modelId="{C934D212-E768-4149-AEAE-52C8D3C80AA7}" type="pres">
      <dgm:prSet presAssocID="{4797604E-D673-4BDF-9DF5-554291372F9D}" presName="ParentText" presStyleLbl="node1" presStyleIdx="0" presStyleCnt="3" custScaleX="199773" custScaleY="113233" custLinFactNeighborX="2140" custLinFactNeighborY="-16026">
        <dgm:presLayoutVars>
          <dgm:chMax val="1"/>
          <dgm:chPref val="1"/>
          <dgm:bulletEnabled val="1"/>
        </dgm:presLayoutVars>
      </dgm:prSet>
      <dgm:spPr/>
    </dgm:pt>
    <dgm:pt modelId="{9A2C9780-77BD-49EB-9B6B-BD41B886D202}" type="pres">
      <dgm:prSet presAssocID="{4797604E-D673-4BDF-9DF5-554291372F9D}" presName="Image" presStyleLbl="bgImgPlace1" presStyleIdx="0" presStyleCnt="3" custScaleX="117372" custScaleY="110321" custLinFactNeighborX="-18890"/>
      <dgm:spPr>
        <a:blipFill rotWithShape="1">
          <a:blip xmlns:r="http://schemas.openxmlformats.org/officeDocument/2006/relationships" r:embed="rId1"/>
          <a:stretch>
            <a:fillRect/>
          </a:stretch>
        </a:blipFill>
      </dgm:spPr>
    </dgm:pt>
    <dgm:pt modelId="{3B5DF532-36A0-4EC6-91FD-CF01127F3D81}" type="pres">
      <dgm:prSet presAssocID="{4797604E-D673-4BDF-9DF5-554291372F9D}" presName="ChildText" presStyleLbl="fgAcc1" presStyleIdx="0" presStyleCnt="3" custScaleX="120796" custLinFactNeighborX="7500">
        <dgm:presLayoutVars>
          <dgm:chMax val="0"/>
          <dgm:chPref val="0"/>
          <dgm:bulletEnabled val="1"/>
        </dgm:presLayoutVars>
      </dgm:prSet>
      <dgm:spPr/>
    </dgm:pt>
    <dgm:pt modelId="{959AB806-5C8C-47D3-815E-E4BA0F6918BF}" type="pres">
      <dgm:prSet presAssocID="{B8EC03A7-967E-41E3-8260-6F2C055F97AD}" presName="sibTrans" presStyleCnt="0"/>
      <dgm:spPr/>
    </dgm:pt>
    <dgm:pt modelId="{7AB54988-0C9E-469C-9F08-F56C8184A06F}" type="pres">
      <dgm:prSet presAssocID="{A47BE999-3B84-4DF5-8B8B-9A10CF58178D}" presName="composite" presStyleCnt="0"/>
      <dgm:spPr/>
    </dgm:pt>
    <dgm:pt modelId="{98C28B38-3677-4752-936C-6B1DA8F70705}" type="pres">
      <dgm:prSet presAssocID="{A47BE999-3B84-4DF5-8B8B-9A10CF58178D}" presName="ParentText" presStyleLbl="node1" presStyleIdx="1" presStyleCnt="3" custScaleX="235579" custScaleY="210759" custLinFactNeighborX="-1327" custLinFactNeighborY="-58666">
        <dgm:presLayoutVars>
          <dgm:chMax val="1"/>
          <dgm:chPref val="1"/>
          <dgm:bulletEnabled val="1"/>
        </dgm:presLayoutVars>
      </dgm:prSet>
      <dgm:spPr/>
    </dgm:pt>
    <dgm:pt modelId="{AB427E37-B692-498F-A14A-4C61BBB217D4}" type="pres">
      <dgm:prSet presAssocID="{A47BE999-3B84-4DF5-8B8B-9A10CF58178D}" presName="Image" presStyleLbl="bgImgPlace1" presStyleIdx="1" presStyleCnt="3" custScaleX="119203" custScaleY="111095" custLinFactNeighborX="-19133"/>
      <dgm:spPr>
        <a:blipFill rotWithShape="1">
          <a:blip xmlns:r="http://schemas.openxmlformats.org/officeDocument/2006/relationships" r:embed="rId2"/>
          <a:stretch>
            <a:fillRect/>
          </a:stretch>
        </a:blipFill>
      </dgm:spPr>
    </dgm:pt>
    <dgm:pt modelId="{933EB678-B085-4D74-BC14-C14D600FAA96}" type="pres">
      <dgm:prSet presAssocID="{A47BE999-3B84-4DF5-8B8B-9A10CF58178D}" presName="ChildText" presStyleLbl="fgAcc1" presStyleIdx="1" presStyleCnt="3" custScaleX="156520" custScaleY="189590" custLinFactNeighborX="38341" custLinFactNeighborY="24333">
        <dgm:presLayoutVars>
          <dgm:chMax val="0"/>
          <dgm:chPref val="0"/>
          <dgm:bulletEnabled val="1"/>
        </dgm:presLayoutVars>
      </dgm:prSet>
      <dgm:spPr/>
    </dgm:pt>
    <dgm:pt modelId="{1F05DA00-D936-4894-B438-5E39ECA4F083}" type="pres">
      <dgm:prSet presAssocID="{C00D6453-3E9D-4F32-8167-0243726E76CB}" presName="sibTrans" presStyleCnt="0"/>
      <dgm:spPr/>
    </dgm:pt>
    <dgm:pt modelId="{11978F9A-AC02-401A-B46D-C018BDE46F08}" type="pres">
      <dgm:prSet presAssocID="{B397E9FD-BA13-421F-8CE7-8DC11954A7CA}" presName="composite" presStyleCnt="0"/>
      <dgm:spPr/>
    </dgm:pt>
    <dgm:pt modelId="{A545E57B-B7DE-480D-937A-6CFEF3C384F8}" type="pres">
      <dgm:prSet presAssocID="{B397E9FD-BA13-421F-8CE7-8DC11954A7CA}" presName="ParentText" presStyleLbl="node1" presStyleIdx="2" presStyleCnt="3" custScaleX="226892" custScaleY="132431" custLinFactNeighborX="-20238" custLinFactNeighborY="-81934">
        <dgm:presLayoutVars>
          <dgm:chMax val="1"/>
          <dgm:chPref val="1"/>
          <dgm:bulletEnabled val="1"/>
        </dgm:presLayoutVars>
      </dgm:prSet>
      <dgm:spPr/>
    </dgm:pt>
    <dgm:pt modelId="{6E474762-D833-41D5-9FAF-4057036DC4BD}" type="pres">
      <dgm:prSet presAssocID="{B397E9FD-BA13-421F-8CE7-8DC11954A7CA}" presName="Image" presStyleLbl="bgImgPlace1" presStyleIdx="2" presStyleCnt="3" custScaleX="198417" custScaleY="136642" custLinFactNeighborX="-18273" custLinFactNeighborY="3008"/>
      <dgm:spPr>
        <a:blipFill rotWithShape="1">
          <a:blip xmlns:r="http://schemas.openxmlformats.org/officeDocument/2006/relationships" r:embed="rId3"/>
          <a:stretch>
            <a:fillRect/>
          </a:stretch>
        </a:blipFill>
      </dgm:spPr>
    </dgm:pt>
    <dgm:pt modelId="{7669344B-D9E5-4BCA-A593-191143519D6E}" type="pres">
      <dgm:prSet presAssocID="{B397E9FD-BA13-421F-8CE7-8DC11954A7CA}" presName="ChildText" presStyleLbl="fgAcc1" presStyleIdx="2" presStyleCnt="3" custScaleX="345662" custScaleY="125410" custLinFactX="96224" custLinFactNeighborX="100000" custLinFactNeighborY="-10117">
        <dgm:presLayoutVars>
          <dgm:chMax val="0"/>
          <dgm:chPref val="0"/>
          <dgm:bulletEnabled val="1"/>
        </dgm:presLayoutVars>
      </dgm:prSet>
      <dgm:spPr/>
    </dgm:pt>
  </dgm:ptLst>
  <dgm:cxnLst>
    <dgm:cxn modelId="{4B673A27-ED7C-479B-A2CB-740C6B06FC7F}" type="presOf" srcId="{73340C3B-726E-4BE0-B661-FD892151C22D}" destId="{3B5DF532-36A0-4EC6-91FD-CF01127F3D81}" srcOrd="0" destOrd="0" presId="urn:microsoft.com/office/officeart/2008/layout/TitledPictureBlocks"/>
    <dgm:cxn modelId="{457D6227-34DA-4B37-9D4E-E57187338790}" type="presOf" srcId="{E4928D6E-737E-48A6-83A0-3861A6382456}" destId="{933EB678-B085-4D74-BC14-C14D600FAA96}" srcOrd="0" destOrd="0" presId="urn:microsoft.com/office/officeart/2008/layout/TitledPictureBlocks"/>
    <dgm:cxn modelId="{EC2A6F61-B3C1-4D3C-ADD0-3B3172BBA3B2}" type="presOf" srcId="{5D4BF684-D26F-462E-B1EA-1A074A4205CB}" destId="{732C0593-9E34-4E0D-836D-53077AB1473B}" srcOrd="0" destOrd="0" presId="urn:microsoft.com/office/officeart/2008/layout/TitledPictureBlocks"/>
    <dgm:cxn modelId="{DF88D76C-6A1E-4B7A-9DFC-1E9C3580BD60}" srcId="{4797604E-D673-4BDF-9DF5-554291372F9D}" destId="{73340C3B-726E-4BE0-B661-FD892151C22D}" srcOrd="0" destOrd="0" parTransId="{FE520D4A-9697-4FE4-909E-B1E103574A25}" sibTransId="{A5AF52E0-7248-4372-9A6B-4EEFEA8A5261}"/>
    <dgm:cxn modelId="{B4696C98-0127-4D3F-834B-E6B4E8CE4E48}" srcId="{5D4BF684-D26F-462E-B1EA-1A074A4205CB}" destId="{B397E9FD-BA13-421F-8CE7-8DC11954A7CA}" srcOrd="2" destOrd="0" parTransId="{DCE29D5C-DB62-4159-B2AC-A39739FD8977}" sibTransId="{0F446BAC-85DA-4773-AD8F-1AF62AAC1502}"/>
    <dgm:cxn modelId="{DB337498-AD68-4BC6-B365-89C47118859C}" srcId="{5D4BF684-D26F-462E-B1EA-1A074A4205CB}" destId="{A47BE999-3B84-4DF5-8B8B-9A10CF58178D}" srcOrd="1" destOrd="0" parTransId="{CE7DFAA1-89C6-434A-B0A5-E4D532D5F9BD}" sibTransId="{C00D6453-3E9D-4F32-8167-0243726E76CB}"/>
    <dgm:cxn modelId="{FCBFD0A3-BF47-4334-B22A-AE9890B2C57B}" srcId="{5D4BF684-D26F-462E-B1EA-1A074A4205CB}" destId="{4797604E-D673-4BDF-9DF5-554291372F9D}" srcOrd="0" destOrd="0" parTransId="{643C8557-5564-4886-B535-075F1F0615FB}" sibTransId="{B8EC03A7-967E-41E3-8260-6F2C055F97AD}"/>
    <dgm:cxn modelId="{9473D0AA-BB5C-413F-99A2-96BB2DE152CD}" type="presOf" srcId="{4797604E-D673-4BDF-9DF5-554291372F9D}" destId="{C934D212-E768-4149-AEAE-52C8D3C80AA7}" srcOrd="0" destOrd="0" presId="urn:microsoft.com/office/officeart/2008/layout/TitledPictureBlocks"/>
    <dgm:cxn modelId="{B42025CC-4F36-4491-A986-E0D0EA23E4E5}" type="presOf" srcId="{B397E9FD-BA13-421F-8CE7-8DC11954A7CA}" destId="{A545E57B-B7DE-480D-937A-6CFEF3C384F8}" srcOrd="0" destOrd="0" presId="urn:microsoft.com/office/officeart/2008/layout/TitledPictureBlocks"/>
    <dgm:cxn modelId="{BF11B7CF-0B26-45AA-BBFB-9FE066C91C8E}" type="presOf" srcId="{E8922AD1-4D86-47AE-A545-61C942AAD5F7}" destId="{7669344B-D9E5-4BCA-A593-191143519D6E}" srcOrd="0" destOrd="0" presId="urn:microsoft.com/office/officeart/2008/layout/TitledPictureBlocks"/>
    <dgm:cxn modelId="{13910ED1-89BD-433A-B438-E2E205C99C16}" srcId="{A47BE999-3B84-4DF5-8B8B-9A10CF58178D}" destId="{E4928D6E-737E-48A6-83A0-3861A6382456}" srcOrd="0" destOrd="0" parTransId="{6F56F495-23C0-4154-9101-0FBED7D3EE82}" sibTransId="{A1F5EF7A-843B-4FCD-AC35-8C04C553F126}"/>
    <dgm:cxn modelId="{FC6469E2-0431-4B0F-811C-0D426A9186B1}" srcId="{B397E9FD-BA13-421F-8CE7-8DC11954A7CA}" destId="{E8922AD1-4D86-47AE-A545-61C942AAD5F7}" srcOrd="0" destOrd="0" parTransId="{35CACDF6-4C21-435D-95D7-C30EE67D57D3}" sibTransId="{3CDC6C77-1DE7-4B7E-AA37-E3E1B1C1168F}"/>
    <dgm:cxn modelId="{34AFE3EB-0F8B-4BCB-B3DD-27C150BC6113}" type="presOf" srcId="{A47BE999-3B84-4DF5-8B8B-9A10CF58178D}" destId="{98C28B38-3677-4752-936C-6B1DA8F70705}" srcOrd="0" destOrd="0" presId="urn:microsoft.com/office/officeart/2008/layout/TitledPictureBlocks"/>
    <dgm:cxn modelId="{D5A7B9F6-DCB0-4E80-9F53-99E9094344EF}" type="presParOf" srcId="{732C0593-9E34-4E0D-836D-53077AB1473B}" destId="{D8CA0240-EBA7-4B52-A00F-4AB1099203CD}" srcOrd="0" destOrd="0" presId="urn:microsoft.com/office/officeart/2008/layout/TitledPictureBlocks"/>
    <dgm:cxn modelId="{2B10BE9B-67B9-4EB3-874B-1F4A6FF91914}" type="presParOf" srcId="{D8CA0240-EBA7-4B52-A00F-4AB1099203CD}" destId="{C934D212-E768-4149-AEAE-52C8D3C80AA7}" srcOrd="0" destOrd="0" presId="urn:microsoft.com/office/officeart/2008/layout/TitledPictureBlocks"/>
    <dgm:cxn modelId="{ABCA4F07-1DBE-4432-9EEB-A42EC6A0A603}" type="presParOf" srcId="{D8CA0240-EBA7-4B52-A00F-4AB1099203CD}" destId="{9A2C9780-77BD-49EB-9B6B-BD41B886D202}" srcOrd="1" destOrd="0" presId="urn:microsoft.com/office/officeart/2008/layout/TitledPictureBlocks"/>
    <dgm:cxn modelId="{DF7AFC62-24DF-42C7-B453-D8ED700D5A4C}" type="presParOf" srcId="{D8CA0240-EBA7-4B52-A00F-4AB1099203CD}" destId="{3B5DF532-36A0-4EC6-91FD-CF01127F3D81}" srcOrd="2" destOrd="0" presId="urn:microsoft.com/office/officeart/2008/layout/TitledPictureBlocks"/>
    <dgm:cxn modelId="{519E5586-FE58-4FEE-9D3D-160F49FC0113}" type="presParOf" srcId="{732C0593-9E34-4E0D-836D-53077AB1473B}" destId="{959AB806-5C8C-47D3-815E-E4BA0F6918BF}" srcOrd="1" destOrd="0" presId="urn:microsoft.com/office/officeart/2008/layout/TitledPictureBlocks"/>
    <dgm:cxn modelId="{4CCED472-12DA-457E-909F-78B656294B8D}" type="presParOf" srcId="{732C0593-9E34-4E0D-836D-53077AB1473B}" destId="{7AB54988-0C9E-469C-9F08-F56C8184A06F}" srcOrd="2" destOrd="0" presId="urn:microsoft.com/office/officeart/2008/layout/TitledPictureBlocks"/>
    <dgm:cxn modelId="{A3F8D548-C2E4-4758-9320-BAA72C0CE886}" type="presParOf" srcId="{7AB54988-0C9E-469C-9F08-F56C8184A06F}" destId="{98C28B38-3677-4752-936C-6B1DA8F70705}" srcOrd="0" destOrd="0" presId="urn:microsoft.com/office/officeart/2008/layout/TitledPictureBlocks"/>
    <dgm:cxn modelId="{6BAA42F5-5BB6-4D4C-BD41-DE29E9D55DA6}" type="presParOf" srcId="{7AB54988-0C9E-469C-9F08-F56C8184A06F}" destId="{AB427E37-B692-498F-A14A-4C61BBB217D4}" srcOrd="1" destOrd="0" presId="urn:microsoft.com/office/officeart/2008/layout/TitledPictureBlocks"/>
    <dgm:cxn modelId="{174F64F7-6B34-4E3C-A98D-68E99F6854E6}" type="presParOf" srcId="{7AB54988-0C9E-469C-9F08-F56C8184A06F}" destId="{933EB678-B085-4D74-BC14-C14D600FAA96}" srcOrd="2" destOrd="0" presId="urn:microsoft.com/office/officeart/2008/layout/TitledPictureBlocks"/>
    <dgm:cxn modelId="{0E5259E4-2681-4E9D-B44C-E9F6B9C7ABC9}" type="presParOf" srcId="{732C0593-9E34-4E0D-836D-53077AB1473B}" destId="{1F05DA00-D936-4894-B438-5E39ECA4F083}" srcOrd="3" destOrd="0" presId="urn:microsoft.com/office/officeart/2008/layout/TitledPictureBlocks"/>
    <dgm:cxn modelId="{DDC2558E-4C2E-4A83-B6DE-76C35D1CCF07}" type="presParOf" srcId="{732C0593-9E34-4E0D-836D-53077AB1473B}" destId="{11978F9A-AC02-401A-B46D-C018BDE46F08}" srcOrd="4" destOrd="0" presId="urn:microsoft.com/office/officeart/2008/layout/TitledPictureBlocks"/>
    <dgm:cxn modelId="{4F223AF1-C83C-48CB-920D-F2DFAE94FC10}" type="presParOf" srcId="{11978F9A-AC02-401A-B46D-C018BDE46F08}" destId="{A545E57B-B7DE-480D-937A-6CFEF3C384F8}" srcOrd="0" destOrd="0" presId="urn:microsoft.com/office/officeart/2008/layout/TitledPictureBlocks"/>
    <dgm:cxn modelId="{B0EA928F-3FD8-4203-A0BB-AFE806D4A2F3}" type="presParOf" srcId="{11978F9A-AC02-401A-B46D-C018BDE46F08}" destId="{6E474762-D833-41D5-9FAF-4057036DC4BD}" srcOrd="1" destOrd="0" presId="urn:microsoft.com/office/officeart/2008/layout/TitledPictureBlocks"/>
    <dgm:cxn modelId="{77D4B7C3-8C85-4294-BFA3-DF81092B9CB0}" type="presParOf" srcId="{11978F9A-AC02-401A-B46D-C018BDE46F08}" destId="{7669344B-D9E5-4BCA-A593-191143519D6E}"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4BF684-D26F-462E-B1EA-1A074A4205CB}"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GB"/>
        </a:p>
      </dgm:t>
    </dgm:pt>
    <dgm:pt modelId="{4797604E-D673-4BDF-9DF5-554291372F9D}">
      <dgm:prSet phldrT="[Text]" custT="1"/>
      <dgm:spPr>
        <a:solidFill>
          <a:schemeClr val="accent5">
            <a:lumMod val="20000"/>
            <a:lumOff val="80000"/>
          </a:schemeClr>
        </a:solidFill>
      </dgm:spPr>
      <dgm:t>
        <a:bodyPr/>
        <a:lstStyle/>
        <a:p>
          <a:r>
            <a:rPr lang="en-GB" sz="1000" b="1" u="sng">
              <a:solidFill>
                <a:schemeClr val="accent5">
                  <a:lumMod val="50000"/>
                </a:schemeClr>
              </a:solidFill>
            </a:rPr>
            <a:t>1st Level Analysis</a:t>
          </a:r>
          <a:r>
            <a:rPr lang="en-GB" sz="1000" b="1">
              <a:solidFill>
                <a:schemeClr val="accent5">
                  <a:lumMod val="50000"/>
                </a:schemeClr>
              </a:solidFill>
            </a:rPr>
            <a:t>: Customer Segmentation</a:t>
          </a:r>
        </a:p>
      </dgm:t>
    </dgm:pt>
    <dgm:pt modelId="{643C8557-5564-4886-B535-075F1F0615FB}" type="parTrans" cxnId="{FCBFD0A3-BF47-4334-B22A-AE9890B2C57B}">
      <dgm:prSet/>
      <dgm:spPr/>
      <dgm:t>
        <a:bodyPr/>
        <a:lstStyle/>
        <a:p>
          <a:endParaRPr lang="en-GB"/>
        </a:p>
      </dgm:t>
    </dgm:pt>
    <dgm:pt modelId="{B8EC03A7-967E-41E3-8260-6F2C055F97AD}" type="sibTrans" cxnId="{FCBFD0A3-BF47-4334-B22A-AE9890B2C57B}">
      <dgm:prSet/>
      <dgm:spPr/>
      <dgm:t>
        <a:bodyPr/>
        <a:lstStyle/>
        <a:p>
          <a:endParaRPr lang="en-GB"/>
        </a:p>
      </dgm:t>
    </dgm:pt>
    <dgm:pt modelId="{73340C3B-726E-4BE0-B661-FD892151C22D}">
      <dgm:prSet phldrT="[Text]" custT="1"/>
      <dgm:spPr/>
      <dgm:t>
        <a:bodyPr/>
        <a:lstStyle/>
        <a:p>
          <a:pPr algn="r"/>
          <a:r>
            <a:rPr lang="en-GB" sz="1000" b="1"/>
            <a:t>Recency</a:t>
          </a:r>
        </a:p>
        <a:p>
          <a:pPr algn="r"/>
          <a:r>
            <a:rPr lang="en-GB" sz="1000" b="1"/>
            <a:t>Frequency</a:t>
          </a:r>
        </a:p>
        <a:p>
          <a:pPr algn="r"/>
          <a:r>
            <a:rPr lang="en-GB" sz="1000" b="1"/>
            <a:t>Monetary</a:t>
          </a:r>
        </a:p>
      </dgm:t>
    </dgm:pt>
    <dgm:pt modelId="{FE520D4A-9697-4FE4-909E-B1E103574A25}" type="parTrans" cxnId="{DF88D76C-6A1E-4B7A-9DFC-1E9C3580BD60}">
      <dgm:prSet/>
      <dgm:spPr/>
      <dgm:t>
        <a:bodyPr/>
        <a:lstStyle/>
        <a:p>
          <a:endParaRPr lang="en-GB"/>
        </a:p>
      </dgm:t>
    </dgm:pt>
    <dgm:pt modelId="{A5AF52E0-7248-4372-9A6B-4EEFEA8A5261}" type="sibTrans" cxnId="{DF88D76C-6A1E-4B7A-9DFC-1E9C3580BD60}">
      <dgm:prSet/>
      <dgm:spPr/>
      <dgm:t>
        <a:bodyPr/>
        <a:lstStyle/>
        <a:p>
          <a:endParaRPr lang="en-GB"/>
        </a:p>
      </dgm:t>
    </dgm:pt>
    <dgm:pt modelId="{A47BE999-3B84-4DF5-8B8B-9A10CF58178D}">
      <dgm:prSet phldrT="[Text]" custT="1"/>
      <dgm:spPr>
        <a:solidFill>
          <a:schemeClr val="accent5">
            <a:lumMod val="20000"/>
            <a:lumOff val="80000"/>
          </a:schemeClr>
        </a:solidFill>
      </dgm:spPr>
      <dgm:t>
        <a:bodyPr/>
        <a:lstStyle/>
        <a:p>
          <a:pPr algn="l"/>
          <a:r>
            <a:rPr lang="en-GB" sz="1000" b="1" u="sng" dirty="0">
              <a:solidFill>
                <a:schemeClr val="accent5">
                  <a:lumMod val="50000"/>
                </a:schemeClr>
              </a:solidFill>
            </a:rPr>
            <a:t>2nd Level Analysis</a:t>
          </a:r>
          <a:r>
            <a:rPr lang="en-GB" sz="1000" b="1" dirty="0">
              <a:solidFill>
                <a:schemeClr val="accent5">
                  <a:lumMod val="50000"/>
                </a:schemeClr>
              </a:solidFill>
            </a:rPr>
            <a:t>: RFM segmentation result  extrapolated on other Customer Purchase Drivers </a:t>
          </a:r>
        </a:p>
      </dgm:t>
    </dgm:pt>
    <dgm:pt modelId="{CE7DFAA1-89C6-434A-B0A5-E4D532D5F9BD}" type="parTrans" cxnId="{DB337498-AD68-4BC6-B365-89C47118859C}">
      <dgm:prSet/>
      <dgm:spPr/>
      <dgm:t>
        <a:bodyPr/>
        <a:lstStyle/>
        <a:p>
          <a:endParaRPr lang="en-GB"/>
        </a:p>
      </dgm:t>
    </dgm:pt>
    <dgm:pt modelId="{C00D6453-3E9D-4F32-8167-0243726E76CB}" type="sibTrans" cxnId="{DB337498-AD68-4BC6-B365-89C47118859C}">
      <dgm:prSet/>
      <dgm:spPr/>
      <dgm:t>
        <a:bodyPr/>
        <a:lstStyle/>
        <a:p>
          <a:endParaRPr lang="en-GB"/>
        </a:p>
      </dgm:t>
    </dgm:pt>
    <dgm:pt modelId="{E4928D6E-737E-48A6-83A0-3861A6382456}">
      <dgm:prSet phldrT="[Text]" custT="1"/>
      <dgm:spPr/>
      <dgm:t>
        <a:bodyPr/>
        <a:lstStyle/>
        <a:p>
          <a:pPr algn="r"/>
          <a:r>
            <a:rPr lang="en-GB" sz="800" b="1"/>
            <a:t>Demographic </a:t>
          </a:r>
        </a:p>
        <a:p>
          <a:pPr algn="r"/>
          <a:r>
            <a:rPr lang="en-GB" sz="800" b="0"/>
            <a:t>(Age, Sex)</a:t>
          </a:r>
        </a:p>
        <a:p>
          <a:pPr algn="r"/>
          <a:r>
            <a:rPr lang="en-GB" sz="800" b="1"/>
            <a:t>Economic </a:t>
          </a:r>
        </a:p>
        <a:p>
          <a:pPr algn="r"/>
          <a:r>
            <a:rPr lang="en-GB" sz="800" b="0"/>
            <a:t>(Annual Income, </a:t>
          </a:r>
        </a:p>
        <a:p>
          <a:pPr algn="r"/>
          <a:r>
            <a:rPr lang="en-GB" sz="800" b="0"/>
            <a:t>Sales Promotion)</a:t>
          </a:r>
        </a:p>
        <a:p>
          <a:pPr algn="r"/>
          <a:r>
            <a:rPr lang="en-GB" sz="800" b="1"/>
            <a:t>Social</a:t>
          </a:r>
        </a:p>
        <a:p>
          <a:pPr algn="r"/>
          <a:r>
            <a:rPr lang="en-GB" sz="800" b="0"/>
            <a:t>(Academic level )</a:t>
          </a:r>
        </a:p>
      </dgm:t>
    </dgm:pt>
    <dgm:pt modelId="{6F56F495-23C0-4154-9101-0FBED7D3EE82}" type="parTrans" cxnId="{13910ED1-89BD-433A-B438-E2E205C99C16}">
      <dgm:prSet/>
      <dgm:spPr/>
      <dgm:t>
        <a:bodyPr/>
        <a:lstStyle/>
        <a:p>
          <a:endParaRPr lang="en-GB"/>
        </a:p>
      </dgm:t>
    </dgm:pt>
    <dgm:pt modelId="{A1F5EF7A-843B-4FCD-AC35-8C04C553F126}" type="sibTrans" cxnId="{13910ED1-89BD-433A-B438-E2E205C99C16}">
      <dgm:prSet/>
      <dgm:spPr/>
      <dgm:t>
        <a:bodyPr/>
        <a:lstStyle/>
        <a:p>
          <a:endParaRPr lang="en-GB"/>
        </a:p>
      </dgm:t>
    </dgm:pt>
    <dgm:pt modelId="{B397E9FD-BA13-421F-8CE7-8DC11954A7CA}">
      <dgm:prSet phldrT="[Text]" custT="1"/>
      <dgm:spPr>
        <a:solidFill>
          <a:schemeClr val="accent5">
            <a:lumMod val="20000"/>
            <a:lumOff val="80000"/>
          </a:schemeClr>
        </a:solidFill>
      </dgm:spPr>
      <dgm:t>
        <a:bodyPr/>
        <a:lstStyle/>
        <a:p>
          <a:r>
            <a:rPr lang="en-GB" sz="1000" b="1" u="sng">
              <a:solidFill>
                <a:schemeClr val="accent5">
                  <a:lumMod val="50000"/>
                </a:schemeClr>
              </a:solidFill>
            </a:rPr>
            <a:t>Insight &amp; Inference</a:t>
          </a:r>
          <a:r>
            <a:rPr lang="en-GB" sz="1000" b="1">
              <a:solidFill>
                <a:schemeClr val="accent5">
                  <a:lumMod val="50000"/>
                </a:schemeClr>
              </a:solidFill>
            </a:rPr>
            <a:t> on Category of Customers </a:t>
          </a:r>
        </a:p>
      </dgm:t>
    </dgm:pt>
    <dgm:pt modelId="{DCE29D5C-DB62-4159-B2AC-A39739FD8977}" type="parTrans" cxnId="{B4696C98-0127-4D3F-834B-E6B4E8CE4E48}">
      <dgm:prSet/>
      <dgm:spPr/>
      <dgm:t>
        <a:bodyPr/>
        <a:lstStyle/>
        <a:p>
          <a:endParaRPr lang="en-GB"/>
        </a:p>
      </dgm:t>
    </dgm:pt>
    <dgm:pt modelId="{0F446BAC-85DA-4773-AD8F-1AF62AAC1502}" type="sibTrans" cxnId="{B4696C98-0127-4D3F-834B-E6B4E8CE4E48}">
      <dgm:prSet/>
      <dgm:spPr/>
      <dgm:t>
        <a:bodyPr/>
        <a:lstStyle/>
        <a:p>
          <a:endParaRPr lang="en-GB"/>
        </a:p>
      </dgm:t>
    </dgm:pt>
    <dgm:pt modelId="{E8922AD1-4D86-47AE-A545-61C942AAD5F7}">
      <dgm:prSet phldrT="[Text]" custT="1"/>
      <dgm:spPr/>
      <dgm:t>
        <a:bodyPr/>
        <a:lstStyle/>
        <a:p>
          <a:pPr algn="r"/>
          <a:r>
            <a:rPr lang="en-GB" sz="1000" b="0" i="1" u="sng"/>
            <a:t>Category of Customers</a:t>
          </a:r>
        </a:p>
        <a:p>
          <a:pPr algn="r"/>
          <a:r>
            <a:rPr lang="en-GB" sz="1000" b="1"/>
            <a:t>Premium Customers</a:t>
          </a:r>
        </a:p>
        <a:p>
          <a:pPr algn="r"/>
          <a:r>
            <a:rPr lang="en-GB" sz="1000" b="1"/>
            <a:t>Opportunity Customers</a:t>
          </a:r>
        </a:p>
        <a:p>
          <a:pPr algn="r"/>
          <a:r>
            <a:rPr lang="en-GB" sz="1000" b="1"/>
            <a:t>Least RFM Contributor Customers</a:t>
          </a:r>
        </a:p>
      </dgm:t>
    </dgm:pt>
    <dgm:pt modelId="{35CACDF6-4C21-435D-95D7-C30EE67D57D3}" type="parTrans" cxnId="{FC6469E2-0431-4B0F-811C-0D426A9186B1}">
      <dgm:prSet/>
      <dgm:spPr/>
      <dgm:t>
        <a:bodyPr/>
        <a:lstStyle/>
        <a:p>
          <a:endParaRPr lang="en-GB"/>
        </a:p>
      </dgm:t>
    </dgm:pt>
    <dgm:pt modelId="{3CDC6C77-1DE7-4B7E-AA37-E3E1B1C1168F}" type="sibTrans" cxnId="{FC6469E2-0431-4B0F-811C-0D426A9186B1}">
      <dgm:prSet/>
      <dgm:spPr/>
      <dgm:t>
        <a:bodyPr/>
        <a:lstStyle/>
        <a:p>
          <a:endParaRPr lang="en-GB"/>
        </a:p>
      </dgm:t>
    </dgm:pt>
    <dgm:pt modelId="{732C0593-9E34-4E0D-836D-53077AB1473B}" type="pres">
      <dgm:prSet presAssocID="{5D4BF684-D26F-462E-B1EA-1A074A4205CB}" presName="rootNode" presStyleCnt="0">
        <dgm:presLayoutVars>
          <dgm:chMax/>
          <dgm:chPref/>
          <dgm:dir/>
          <dgm:animLvl val="lvl"/>
        </dgm:presLayoutVars>
      </dgm:prSet>
      <dgm:spPr/>
    </dgm:pt>
    <dgm:pt modelId="{D8CA0240-EBA7-4B52-A00F-4AB1099203CD}" type="pres">
      <dgm:prSet presAssocID="{4797604E-D673-4BDF-9DF5-554291372F9D}" presName="composite" presStyleCnt="0"/>
      <dgm:spPr/>
    </dgm:pt>
    <dgm:pt modelId="{C934D212-E768-4149-AEAE-52C8D3C80AA7}" type="pres">
      <dgm:prSet presAssocID="{4797604E-D673-4BDF-9DF5-554291372F9D}" presName="ParentText" presStyleLbl="node1" presStyleIdx="0" presStyleCnt="3" custScaleX="199773" custScaleY="113233" custLinFactNeighborX="2140" custLinFactNeighborY="-16026">
        <dgm:presLayoutVars>
          <dgm:chMax val="1"/>
          <dgm:chPref val="1"/>
          <dgm:bulletEnabled val="1"/>
        </dgm:presLayoutVars>
      </dgm:prSet>
      <dgm:spPr/>
    </dgm:pt>
    <dgm:pt modelId="{9A2C9780-77BD-49EB-9B6B-BD41B886D202}" type="pres">
      <dgm:prSet presAssocID="{4797604E-D673-4BDF-9DF5-554291372F9D}" presName="Image" presStyleLbl="bgImgPlace1" presStyleIdx="0" presStyleCnt="3" custScaleX="117372" custScaleY="110321" custLinFactNeighborX="-18890"/>
      <dgm:spPr>
        <a:blipFill rotWithShape="1">
          <a:blip xmlns:r="http://schemas.openxmlformats.org/officeDocument/2006/relationships" r:embed="rId1"/>
          <a:stretch>
            <a:fillRect/>
          </a:stretch>
        </a:blipFill>
      </dgm:spPr>
    </dgm:pt>
    <dgm:pt modelId="{3B5DF532-36A0-4EC6-91FD-CF01127F3D81}" type="pres">
      <dgm:prSet presAssocID="{4797604E-D673-4BDF-9DF5-554291372F9D}" presName="ChildText" presStyleLbl="fgAcc1" presStyleIdx="0" presStyleCnt="3" custScaleX="120796" custLinFactNeighborX="7500">
        <dgm:presLayoutVars>
          <dgm:chMax val="0"/>
          <dgm:chPref val="0"/>
          <dgm:bulletEnabled val="1"/>
        </dgm:presLayoutVars>
      </dgm:prSet>
      <dgm:spPr/>
    </dgm:pt>
    <dgm:pt modelId="{959AB806-5C8C-47D3-815E-E4BA0F6918BF}" type="pres">
      <dgm:prSet presAssocID="{B8EC03A7-967E-41E3-8260-6F2C055F97AD}" presName="sibTrans" presStyleCnt="0"/>
      <dgm:spPr/>
    </dgm:pt>
    <dgm:pt modelId="{7AB54988-0C9E-469C-9F08-F56C8184A06F}" type="pres">
      <dgm:prSet presAssocID="{A47BE999-3B84-4DF5-8B8B-9A10CF58178D}" presName="composite" presStyleCnt="0"/>
      <dgm:spPr/>
    </dgm:pt>
    <dgm:pt modelId="{98C28B38-3677-4752-936C-6B1DA8F70705}" type="pres">
      <dgm:prSet presAssocID="{A47BE999-3B84-4DF5-8B8B-9A10CF58178D}" presName="ParentText" presStyleLbl="node1" presStyleIdx="1" presStyleCnt="3" custScaleX="235579" custScaleY="210759" custLinFactNeighborX="-1327" custLinFactNeighborY="-58666">
        <dgm:presLayoutVars>
          <dgm:chMax val="1"/>
          <dgm:chPref val="1"/>
          <dgm:bulletEnabled val="1"/>
        </dgm:presLayoutVars>
      </dgm:prSet>
      <dgm:spPr/>
    </dgm:pt>
    <dgm:pt modelId="{AB427E37-B692-498F-A14A-4C61BBB217D4}" type="pres">
      <dgm:prSet presAssocID="{A47BE999-3B84-4DF5-8B8B-9A10CF58178D}" presName="Image" presStyleLbl="bgImgPlace1" presStyleIdx="1" presStyleCnt="3" custScaleX="119203" custScaleY="111095" custLinFactNeighborX="-19133"/>
      <dgm:spPr>
        <a:blipFill rotWithShape="1">
          <a:blip xmlns:r="http://schemas.openxmlformats.org/officeDocument/2006/relationships" r:embed="rId2"/>
          <a:stretch>
            <a:fillRect/>
          </a:stretch>
        </a:blipFill>
      </dgm:spPr>
    </dgm:pt>
    <dgm:pt modelId="{933EB678-B085-4D74-BC14-C14D600FAA96}" type="pres">
      <dgm:prSet presAssocID="{A47BE999-3B84-4DF5-8B8B-9A10CF58178D}" presName="ChildText" presStyleLbl="fgAcc1" presStyleIdx="1" presStyleCnt="3" custScaleX="156520" custScaleY="189590" custLinFactNeighborX="38341" custLinFactNeighborY="24333">
        <dgm:presLayoutVars>
          <dgm:chMax val="0"/>
          <dgm:chPref val="0"/>
          <dgm:bulletEnabled val="1"/>
        </dgm:presLayoutVars>
      </dgm:prSet>
      <dgm:spPr/>
    </dgm:pt>
    <dgm:pt modelId="{1F05DA00-D936-4894-B438-5E39ECA4F083}" type="pres">
      <dgm:prSet presAssocID="{C00D6453-3E9D-4F32-8167-0243726E76CB}" presName="sibTrans" presStyleCnt="0"/>
      <dgm:spPr/>
    </dgm:pt>
    <dgm:pt modelId="{11978F9A-AC02-401A-B46D-C018BDE46F08}" type="pres">
      <dgm:prSet presAssocID="{B397E9FD-BA13-421F-8CE7-8DC11954A7CA}" presName="composite" presStyleCnt="0"/>
      <dgm:spPr/>
    </dgm:pt>
    <dgm:pt modelId="{A545E57B-B7DE-480D-937A-6CFEF3C384F8}" type="pres">
      <dgm:prSet presAssocID="{B397E9FD-BA13-421F-8CE7-8DC11954A7CA}" presName="ParentText" presStyleLbl="node1" presStyleIdx="2" presStyleCnt="3" custScaleX="226892" custScaleY="132431" custLinFactNeighborX="-20238" custLinFactNeighborY="-81934">
        <dgm:presLayoutVars>
          <dgm:chMax val="1"/>
          <dgm:chPref val="1"/>
          <dgm:bulletEnabled val="1"/>
        </dgm:presLayoutVars>
      </dgm:prSet>
      <dgm:spPr/>
    </dgm:pt>
    <dgm:pt modelId="{6E474762-D833-41D5-9FAF-4057036DC4BD}" type="pres">
      <dgm:prSet presAssocID="{B397E9FD-BA13-421F-8CE7-8DC11954A7CA}" presName="Image" presStyleLbl="bgImgPlace1" presStyleIdx="2" presStyleCnt="3" custScaleX="198417" custScaleY="136642" custLinFactNeighborX="-18273" custLinFactNeighborY="3008"/>
      <dgm:spPr>
        <a:blipFill rotWithShape="1">
          <a:blip xmlns:r="http://schemas.openxmlformats.org/officeDocument/2006/relationships" r:embed="rId3"/>
          <a:stretch>
            <a:fillRect/>
          </a:stretch>
        </a:blipFill>
      </dgm:spPr>
    </dgm:pt>
    <dgm:pt modelId="{7669344B-D9E5-4BCA-A593-191143519D6E}" type="pres">
      <dgm:prSet presAssocID="{B397E9FD-BA13-421F-8CE7-8DC11954A7CA}" presName="ChildText" presStyleLbl="fgAcc1" presStyleIdx="2" presStyleCnt="3" custScaleX="345662" custScaleY="125410" custLinFactX="96224" custLinFactNeighborX="100000" custLinFactNeighborY="-10117">
        <dgm:presLayoutVars>
          <dgm:chMax val="0"/>
          <dgm:chPref val="0"/>
          <dgm:bulletEnabled val="1"/>
        </dgm:presLayoutVars>
      </dgm:prSet>
      <dgm:spPr/>
    </dgm:pt>
  </dgm:ptLst>
  <dgm:cxnLst>
    <dgm:cxn modelId="{ACD6AB0C-2E1A-45D5-BE6A-52775D51FFF2}" type="presOf" srcId="{E4928D6E-737E-48A6-83A0-3861A6382456}" destId="{933EB678-B085-4D74-BC14-C14D600FAA96}" srcOrd="0" destOrd="0" presId="urn:microsoft.com/office/officeart/2008/layout/TitledPictureBlocks"/>
    <dgm:cxn modelId="{89A8623B-C675-4D2D-915E-6D6243AF7CD7}" type="presOf" srcId="{A47BE999-3B84-4DF5-8B8B-9A10CF58178D}" destId="{98C28B38-3677-4752-936C-6B1DA8F70705}" srcOrd="0" destOrd="0" presId="urn:microsoft.com/office/officeart/2008/layout/TitledPictureBlocks"/>
    <dgm:cxn modelId="{DF88D76C-6A1E-4B7A-9DFC-1E9C3580BD60}" srcId="{4797604E-D673-4BDF-9DF5-554291372F9D}" destId="{73340C3B-726E-4BE0-B661-FD892151C22D}" srcOrd="0" destOrd="0" parTransId="{FE520D4A-9697-4FE4-909E-B1E103574A25}" sibTransId="{A5AF52E0-7248-4372-9A6B-4EEFEA8A5261}"/>
    <dgm:cxn modelId="{5C01316D-AF17-4DC0-92E0-3C94558C0FAB}" type="presOf" srcId="{5D4BF684-D26F-462E-B1EA-1A074A4205CB}" destId="{732C0593-9E34-4E0D-836D-53077AB1473B}" srcOrd="0" destOrd="0" presId="urn:microsoft.com/office/officeart/2008/layout/TitledPictureBlocks"/>
    <dgm:cxn modelId="{36E8D376-0D4A-4751-8D32-DAF65EFB1B33}" type="presOf" srcId="{E8922AD1-4D86-47AE-A545-61C942AAD5F7}" destId="{7669344B-D9E5-4BCA-A593-191143519D6E}" srcOrd="0" destOrd="0" presId="urn:microsoft.com/office/officeart/2008/layout/TitledPictureBlocks"/>
    <dgm:cxn modelId="{B4696C98-0127-4D3F-834B-E6B4E8CE4E48}" srcId="{5D4BF684-D26F-462E-B1EA-1A074A4205CB}" destId="{B397E9FD-BA13-421F-8CE7-8DC11954A7CA}" srcOrd="2" destOrd="0" parTransId="{DCE29D5C-DB62-4159-B2AC-A39739FD8977}" sibTransId="{0F446BAC-85DA-4773-AD8F-1AF62AAC1502}"/>
    <dgm:cxn modelId="{DB337498-AD68-4BC6-B365-89C47118859C}" srcId="{5D4BF684-D26F-462E-B1EA-1A074A4205CB}" destId="{A47BE999-3B84-4DF5-8B8B-9A10CF58178D}" srcOrd="1" destOrd="0" parTransId="{CE7DFAA1-89C6-434A-B0A5-E4D532D5F9BD}" sibTransId="{C00D6453-3E9D-4F32-8167-0243726E76CB}"/>
    <dgm:cxn modelId="{FCBFD0A3-BF47-4334-B22A-AE9890B2C57B}" srcId="{5D4BF684-D26F-462E-B1EA-1A074A4205CB}" destId="{4797604E-D673-4BDF-9DF5-554291372F9D}" srcOrd="0" destOrd="0" parTransId="{643C8557-5564-4886-B535-075F1F0615FB}" sibTransId="{B8EC03A7-967E-41E3-8260-6F2C055F97AD}"/>
    <dgm:cxn modelId="{8ECEBCA6-4EE5-47A3-9227-4F154F5CFE3F}" type="presOf" srcId="{73340C3B-726E-4BE0-B661-FD892151C22D}" destId="{3B5DF532-36A0-4EC6-91FD-CF01127F3D81}" srcOrd="0" destOrd="0" presId="urn:microsoft.com/office/officeart/2008/layout/TitledPictureBlocks"/>
    <dgm:cxn modelId="{13910ED1-89BD-433A-B438-E2E205C99C16}" srcId="{A47BE999-3B84-4DF5-8B8B-9A10CF58178D}" destId="{E4928D6E-737E-48A6-83A0-3861A6382456}" srcOrd="0" destOrd="0" parTransId="{6F56F495-23C0-4154-9101-0FBED7D3EE82}" sibTransId="{A1F5EF7A-843B-4FCD-AC35-8C04C553F126}"/>
    <dgm:cxn modelId="{FC6469E2-0431-4B0F-811C-0D426A9186B1}" srcId="{B397E9FD-BA13-421F-8CE7-8DC11954A7CA}" destId="{E8922AD1-4D86-47AE-A545-61C942AAD5F7}" srcOrd="0" destOrd="0" parTransId="{35CACDF6-4C21-435D-95D7-C30EE67D57D3}" sibTransId="{3CDC6C77-1DE7-4B7E-AA37-E3E1B1C1168F}"/>
    <dgm:cxn modelId="{A51BBBE2-953E-4881-BF7A-129B07A55002}" type="presOf" srcId="{4797604E-D673-4BDF-9DF5-554291372F9D}" destId="{C934D212-E768-4149-AEAE-52C8D3C80AA7}" srcOrd="0" destOrd="0" presId="urn:microsoft.com/office/officeart/2008/layout/TitledPictureBlocks"/>
    <dgm:cxn modelId="{774F4AE7-8906-421E-8148-932BDD74176F}" type="presOf" srcId="{B397E9FD-BA13-421F-8CE7-8DC11954A7CA}" destId="{A545E57B-B7DE-480D-937A-6CFEF3C384F8}" srcOrd="0" destOrd="0" presId="urn:microsoft.com/office/officeart/2008/layout/TitledPictureBlocks"/>
    <dgm:cxn modelId="{042759D1-7716-4961-B71F-C78F6EF35AD2}" type="presParOf" srcId="{732C0593-9E34-4E0D-836D-53077AB1473B}" destId="{D8CA0240-EBA7-4B52-A00F-4AB1099203CD}" srcOrd="0" destOrd="0" presId="urn:microsoft.com/office/officeart/2008/layout/TitledPictureBlocks"/>
    <dgm:cxn modelId="{ED5C5DB2-C7F0-40D4-B241-0482CAE1B525}" type="presParOf" srcId="{D8CA0240-EBA7-4B52-A00F-4AB1099203CD}" destId="{C934D212-E768-4149-AEAE-52C8D3C80AA7}" srcOrd="0" destOrd="0" presId="urn:microsoft.com/office/officeart/2008/layout/TitledPictureBlocks"/>
    <dgm:cxn modelId="{DC809F51-5608-450A-9CE6-7CC9D6BF2E9E}" type="presParOf" srcId="{D8CA0240-EBA7-4B52-A00F-4AB1099203CD}" destId="{9A2C9780-77BD-49EB-9B6B-BD41B886D202}" srcOrd="1" destOrd="0" presId="urn:microsoft.com/office/officeart/2008/layout/TitledPictureBlocks"/>
    <dgm:cxn modelId="{482AE45F-9D7D-4BB5-8BAC-FD5A78A74D74}" type="presParOf" srcId="{D8CA0240-EBA7-4B52-A00F-4AB1099203CD}" destId="{3B5DF532-36A0-4EC6-91FD-CF01127F3D81}" srcOrd="2" destOrd="0" presId="urn:microsoft.com/office/officeart/2008/layout/TitledPictureBlocks"/>
    <dgm:cxn modelId="{E5F369C7-3585-49FD-A4F7-BBBBAE8180C8}" type="presParOf" srcId="{732C0593-9E34-4E0D-836D-53077AB1473B}" destId="{959AB806-5C8C-47D3-815E-E4BA0F6918BF}" srcOrd="1" destOrd="0" presId="urn:microsoft.com/office/officeart/2008/layout/TitledPictureBlocks"/>
    <dgm:cxn modelId="{4F388449-5486-4466-9E31-CE1D6C4B600B}" type="presParOf" srcId="{732C0593-9E34-4E0D-836D-53077AB1473B}" destId="{7AB54988-0C9E-469C-9F08-F56C8184A06F}" srcOrd="2" destOrd="0" presId="urn:microsoft.com/office/officeart/2008/layout/TitledPictureBlocks"/>
    <dgm:cxn modelId="{6BD2F7EF-3751-42ED-8554-5EB56F93AC3B}" type="presParOf" srcId="{7AB54988-0C9E-469C-9F08-F56C8184A06F}" destId="{98C28B38-3677-4752-936C-6B1DA8F70705}" srcOrd="0" destOrd="0" presId="urn:microsoft.com/office/officeart/2008/layout/TitledPictureBlocks"/>
    <dgm:cxn modelId="{0E3A9724-3419-49C9-BE06-9CB217355B87}" type="presParOf" srcId="{7AB54988-0C9E-469C-9F08-F56C8184A06F}" destId="{AB427E37-B692-498F-A14A-4C61BBB217D4}" srcOrd="1" destOrd="0" presId="urn:microsoft.com/office/officeart/2008/layout/TitledPictureBlocks"/>
    <dgm:cxn modelId="{1539BB94-DCD5-4A6A-990C-B8D96936DD5F}" type="presParOf" srcId="{7AB54988-0C9E-469C-9F08-F56C8184A06F}" destId="{933EB678-B085-4D74-BC14-C14D600FAA96}" srcOrd="2" destOrd="0" presId="urn:microsoft.com/office/officeart/2008/layout/TitledPictureBlocks"/>
    <dgm:cxn modelId="{13740E9A-A123-4ADE-B3A6-37057F3456DB}" type="presParOf" srcId="{732C0593-9E34-4E0D-836D-53077AB1473B}" destId="{1F05DA00-D936-4894-B438-5E39ECA4F083}" srcOrd="3" destOrd="0" presId="urn:microsoft.com/office/officeart/2008/layout/TitledPictureBlocks"/>
    <dgm:cxn modelId="{DE55BF32-7B93-4985-AFEE-34AD1AA4E08D}" type="presParOf" srcId="{732C0593-9E34-4E0D-836D-53077AB1473B}" destId="{11978F9A-AC02-401A-B46D-C018BDE46F08}" srcOrd="4" destOrd="0" presId="urn:microsoft.com/office/officeart/2008/layout/TitledPictureBlocks"/>
    <dgm:cxn modelId="{78C766C8-D0E4-4FFA-962D-03B241D1FDF7}" type="presParOf" srcId="{11978F9A-AC02-401A-B46D-C018BDE46F08}" destId="{A545E57B-B7DE-480D-937A-6CFEF3C384F8}" srcOrd="0" destOrd="0" presId="urn:microsoft.com/office/officeart/2008/layout/TitledPictureBlocks"/>
    <dgm:cxn modelId="{485CC056-2319-42F1-9297-B4FC8B8D4EE5}" type="presParOf" srcId="{11978F9A-AC02-401A-B46D-C018BDE46F08}" destId="{6E474762-D833-41D5-9FAF-4057036DC4BD}" srcOrd="1" destOrd="0" presId="urn:microsoft.com/office/officeart/2008/layout/TitledPictureBlocks"/>
    <dgm:cxn modelId="{454569F3-FDD4-476E-A254-4FE78EF3C5B6}" type="presParOf" srcId="{11978F9A-AC02-401A-B46D-C018BDE46F08}" destId="{7669344B-D9E5-4BCA-A593-191143519D6E}"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C9780-77BD-49EB-9B6B-BD41B886D202}">
      <dsp:nvSpPr>
        <dsp:cNvPr id="0" name=""/>
        <dsp:cNvSpPr/>
      </dsp:nvSpPr>
      <dsp:spPr>
        <a:xfrm>
          <a:off x="363093" y="625900"/>
          <a:ext cx="1890166" cy="1505316"/>
        </a:xfrm>
        <a:prstGeom prst="rect">
          <a:avLst/>
        </a:prstGeom>
        <a:blipFill rotWithShape="1">
          <a:blip xmlns:r="http://schemas.openxmlformats.org/officeDocument/2006/relationships" r:embed="rId1"/>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5DF532-36A0-4EC6-91FD-CF01127F3D81}">
      <dsp:nvSpPr>
        <dsp:cNvPr id="0" name=""/>
        <dsp:cNvSpPr/>
      </dsp:nvSpPr>
      <dsp:spPr>
        <a:xfrm>
          <a:off x="2181008" y="887258"/>
          <a:ext cx="922435" cy="794789"/>
        </a:xfrm>
        <a:prstGeom prst="roundRect">
          <a:avLst>
            <a:gd name="adj" fmla="val 10000"/>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GB" sz="1000" b="1" kern="1200"/>
            <a:t>Recency</a:t>
          </a:r>
        </a:p>
        <a:p>
          <a:pPr marL="0" lvl="0" indent="0" algn="r" defTabSz="444500">
            <a:lnSpc>
              <a:spcPct val="90000"/>
            </a:lnSpc>
            <a:spcBef>
              <a:spcPct val="0"/>
            </a:spcBef>
            <a:spcAft>
              <a:spcPct val="35000"/>
            </a:spcAft>
            <a:buNone/>
          </a:pPr>
          <a:r>
            <a:rPr lang="en-GB" sz="1000" b="1" kern="1200"/>
            <a:t>Frequency</a:t>
          </a:r>
        </a:p>
        <a:p>
          <a:pPr marL="0" lvl="0" indent="0" algn="r" defTabSz="444500">
            <a:lnSpc>
              <a:spcPct val="90000"/>
            </a:lnSpc>
            <a:spcBef>
              <a:spcPct val="0"/>
            </a:spcBef>
            <a:spcAft>
              <a:spcPct val="35000"/>
            </a:spcAft>
            <a:buNone/>
          </a:pPr>
          <a:r>
            <a:rPr lang="en-GB" sz="1000" b="1" kern="1200"/>
            <a:t>Monetary</a:t>
          </a:r>
        </a:p>
      </dsp:txBody>
      <dsp:txXfrm>
        <a:off x="2204287" y="910537"/>
        <a:ext cx="875877" cy="748231"/>
      </dsp:txXfrm>
    </dsp:sp>
    <dsp:sp modelId="{C934D212-E768-4149-AEAE-52C8D3C80AA7}">
      <dsp:nvSpPr>
        <dsp:cNvPr id="0" name=""/>
        <dsp:cNvSpPr/>
      </dsp:nvSpPr>
      <dsp:spPr>
        <a:xfrm>
          <a:off x="38266" y="382935"/>
          <a:ext cx="3217157" cy="266051"/>
        </a:xfrm>
        <a:prstGeom prst="rect">
          <a:avLst/>
        </a:prstGeom>
        <a:solidFill>
          <a:schemeClr val="accent5">
            <a:lumMod val="20000"/>
            <a:lumOff val="8000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u="sng" kern="1200">
              <a:solidFill>
                <a:schemeClr val="accent5">
                  <a:lumMod val="50000"/>
                </a:schemeClr>
              </a:solidFill>
            </a:rPr>
            <a:t>1st Level Analysis</a:t>
          </a:r>
          <a:r>
            <a:rPr lang="en-GB" sz="1000" b="1" kern="1200">
              <a:solidFill>
                <a:schemeClr val="accent5">
                  <a:lumMod val="50000"/>
                </a:schemeClr>
              </a:solidFill>
            </a:rPr>
            <a:t>: Customer Segmentation</a:t>
          </a:r>
        </a:p>
      </dsp:txBody>
      <dsp:txXfrm>
        <a:off x="38266" y="382935"/>
        <a:ext cx="3217157" cy="266051"/>
      </dsp:txXfrm>
    </dsp:sp>
    <dsp:sp modelId="{AB427E37-B692-498F-A14A-4C61BBB217D4}">
      <dsp:nvSpPr>
        <dsp:cNvPr id="0" name=""/>
        <dsp:cNvSpPr/>
      </dsp:nvSpPr>
      <dsp:spPr>
        <a:xfrm>
          <a:off x="4104169" y="675266"/>
          <a:ext cx="1919652" cy="1515877"/>
        </a:xfrm>
        <a:prstGeom prst="rect">
          <a:avLst/>
        </a:prstGeom>
        <a:blipFill rotWithShape="1">
          <a:blip xmlns:r="http://schemas.openxmlformats.org/officeDocument/2006/relationships" r:embed="rId2"/>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3EB678-B085-4D74-BC14-C14D600FAA96}">
      <dsp:nvSpPr>
        <dsp:cNvPr id="0" name=""/>
        <dsp:cNvSpPr/>
      </dsp:nvSpPr>
      <dsp:spPr>
        <a:xfrm>
          <a:off x="6039852" y="779275"/>
          <a:ext cx="1195235" cy="1506841"/>
        </a:xfrm>
        <a:prstGeom prst="roundRect">
          <a:avLst>
            <a:gd name="adj" fmla="val 10000"/>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r" defTabSz="355600">
            <a:lnSpc>
              <a:spcPct val="90000"/>
            </a:lnSpc>
            <a:spcBef>
              <a:spcPct val="0"/>
            </a:spcBef>
            <a:spcAft>
              <a:spcPct val="35000"/>
            </a:spcAft>
            <a:buNone/>
          </a:pPr>
          <a:r>
            <a:rPr lang="en-GB" sz="800" b="1" kern="1200"/>
            <a:t>Demographic </a:t>
          </a:r>
        </a:p>
        <a:p>
          <a:pPr marL="0" lvl="0" indent="0" algn="r" defTabSz="355600">
            <a:lnSpc>
              <a:spcPct val="90000"/>
            </a:lnSpc>
            <a:spcBef>
              <a:spcPct val="0"/>
            </a:spcBef>
            <a:spcAft>
              <a:spcPct val="35000"/>
            </a:spcAft>
            <a:buNone/>
          </a:pPr>
          <a:r>
            <a:rPr lang="en-GB" sz="800" b="0" kern="1200"/>
            <a:t>(Age, Sex)</a:t>
          </a:r>
        </a:p>
        <a:p>
          <a:pPr marL="0" lvl="0" indent="0" algn="r" defTabSz="355600">
            <a:lnSpc>
              <a:spcPct val="90000"/>
            </a:lnSpc>
            <a:spcBef>
              <a:spcPct val="0"/>
            </a:spcBef>
            <a:spcAft>
              <a:spcPct val="35000"/>
            </a:spcAft>
            <a:buNone/>
          </a:pPr>
          <a:r>
            <a:rPr lang="en-GB" sz="800" b="1" kern="1200"/>
            <a:t>Economic </a:t>
          </a:r>
        </a:p>
        <a:p>
          <a:pPr marL="0" lvl="0" indent="0" algn="r" defTabSz="355600">
            <a:lnSpc>
              <a:spcPct val="90000"/>
            </a:lnSpc>
            <a:spcBef>
              <a:spcPct val="0"/>
            </a:spcBef>
            <a:spcAft>
              <a:spcPct val="35000"/>
            </a:spcAft>
            <a:buNone/>
          </a:pPr>
          <a:r>
            <a:rPr lang="en-GB" sz="800" b="0" kern="1200"/>
            <a:t>(Annual Income, </a:t>
          </a:r>
        </a:p>
        <a:p>
          <a:pPr marL="0" lvl="0" indent="0" algn="r" defTabSz="355600">
            <a:lnSpc>
              <a:spcPct val="90000"/>
            </a:lnSpc>
            <a:spcBef>
              <a:spcPct val="0"/>
            </a:spcBef>
            <a:spcAft>
              <a:spcPct val="35000"/>
            </a:spcAft>
            <a:buNone/>
          </a:pPr>
          <a:r>
            <a:rPr lang="en-GB" sz="800" b="0" kern="1200"/>
            <a:t>Sales Promotion)</a:t>
          </a:r>
        </a:p>
        <a:p>
          <a:pPr marL="0" lvl="0" indent="0" algn="r" defTabSz="355600">
            <a:lnSpc>
              <a:spcPct val="90000"/>
            </a:lnSpc>
            <a:spcBef>
              <a:spcPct val="0"/>
            </a:spcBef>
            <a:spcAft>
              <a:spcPct val="35000"/>
            </a:spcAft>
            <a:buNone/>
          </a:pPr>
          <a:r>
            <a:rPr lang="en-GB" sz="800" b="1" kern="1200"/>
            <a:t>Social</a:t>
          </a:r>
        </a:p>
        <a:p>
          <a:pPr marL="0" lvl="0" indent="0" algn="r" defTabSz="355600">
            <a:lnSpc>
              <a:spcPct val="90000"/>
            </a:lnSpc>
            <a:spcBef>
              <a:spcPct val="0"/>
            </a:spcBef>
            <a:spcAft>
              <a:spcPct val="35000"/>
            </a:spcAft>
            <a:buNone/>
          </a:pPr>
          <a:r>
            <a:rPr lang="en-GB" sz="800" b="0" kern="1200"/>
            <a:t>(Academic level )</a:t>
          </a:r>
        </a:p>
      </dsp:txBody>
      <dsp:txXfrm>
        <a:off x="6074859" y="814282"/>
        <a:ext cx="1125221" cy="1436827"/>
      </dsp:txXfrm>
    </dsp:sp>
    <dsp:sp modelId="{98C28B38-3677-4752-936C-6B1DA8F70705}">
      <dsp:nvSpPr>
        <dsp:cNvPr id="0" name=""/>
        <dsp:cNvSpPr/>
      </dsp:nvSpPr>
      <dsp:spPr>
        <a:xfrm>
          <a:off x="3453854" y="222822"/>
          <a:ext cx="3793779" cy="495198"/>
        </a:xfrm>
        <a:prstGeom prst="rect">
          <a:avLst/>
        </a:prstGeom>
        <a:solidFill>
          <a:schemeClr val="accent5">
            <a:lumMod val="20000"/>
            <a:lumOff val="8000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b="1" u="sng" kern="1200" dirty="0">
              <a:solidFill>
                <a:schemeClr val="accent5">
                  <a:lumMod val="50000"/>
                </a:schemeClr>
              </a:solidFill>
            </a:rPr>
            <a:t>2nd Level Analysis</a:t>
          </a:r>
          <a:r>
            <a:rPr lang="en-GB" sz="1000" b="1" kern="1200" dirty="0">
              <a:solidFill>
                <a:schemeClr val="accent5">
                  <a:lumMod val="50000"/>
                </a:schemeClr>
              </a:solidFill>
            </a:rPr>
            <a:t>: </a:t>
          </a:r>
          <a:r>
            <a:rPr lang="en-GB" sz="1000" b="1" kern="1200">
              <a:solidFill>
                <a:schemeClr val="accent5">
                  <a:lumMod val="50000"/>
                </a:schemeClr>
              </a:solidFill>
            </a:rPr>
            <a:t>RFM segmentation </a:t>
          </a:r>
          <a:r>
            <a:rPr lang="en-GB" sz="1000" b="1" kern="1200" dirty="0">
              <a:solidFill>
                <a:schemeClr val="accent5">
                  <a:lumMod val="50000"/>
                </a:schemeClr>
              </a:solidFill>
            </a:rPr>
            <a:t>result  extrapolated on other Customer Purchase Drivers </a:t>
          </a:r>
        </a:p>
      </dsp:txBody>
      <dsp:txXfrm>
        <a:off x="3453854" y="222822"/>
        <a:ext cx="3793779" cy="495198"/>
      </dsp:txXfrm>
    </dsp:sp>
    <dsp:sp modelId="{6E474762-D833-41D5-9FAF-4057036DC4BD}">
      <dsp:nvSpPr>
        <dsp:cNvPr id="0" name=""/>
        <dsp:cNvSpPr/>
      </dsp:nvSpPr>
      <dsp:spPr>
        <a:xfrm>
          <a:off x="1511763" y="2496437"/>
          <a:ext cx="3195320" cy="1864463"/>
        </a:xfrm>
        <a:prstGeom prst="rect">
          <a:avLst/>
        </a:prstGeom>
        <a:blipFill rotWithShape="1">
          <a:blip xmlns:r="http://schemas.openxmlformats.org/officeDocument/2006/relationships" r:embed="rId3"/>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69344B-D9E5-4BCA-A593-191143519D6E}">
      <dsp:nvSpPr>
        <dsp:cNvPr id="0" name=""/>
        <dsp:cNvSpPr/>
      </dsp:nvSpPr>
      <dsp:spPr>
        <a:xfrm>
          <a:off x="4554901" y="2714937"/>
          <a:ext cx="2639582" cy="996745"/>
        </a:xfrm>
        <a:prstGeom prst="roundRect">
          <a:avLst>
            <a:gd name="adj" fmla="val 10000"/>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GB" sz="1000" b="0" i="1" u="sng" kern="1200"/>
            <a:t>Category of Customers</a:t>
          </a:r>
        </a:p>
        <a:p>
          <a:pPr marL="0" lvl="0" indent="0" algn="r" defTabSz="444500">
            <a:lnSpc>
              <a:spcPct val="90000"/>
            </a:lnSpc>
            <a:spcBef>
              <a:spcPct val="0"/>
            </a:spcBef>
            <a:spcAft>
              <a:spcPct val="35000"/>
            </a:spcAft>
            <a:buNone/>
          </a:pPr>
          <a:r>
            <a:rPr lang="en-GB" sz="1000" b="1" kern="1200"/>
            <a:t>Premium Customers</a:t>
          </a:r>
        </a:p>
        <a:p>
          <a:pPr marL="0" lvl="0" indent="0" algn="r" defTabSz="444500">
            <a:lnSpc>
              <a:spcPct val="90000"/>
            </a:lnSpc>
            <a:spcBef>
              <a:spcPct val="0"/>
            </a:spcBef>
            <a:spcAft>
              <a:spcPct val="35000"/>
            </a:spcAft>
            <a:buNone/>
          </a:pPr>
          <a:r>
            <a:rPr lang="en-GB" sz="1000" b="1" kern="1200"/>
            <a:t>Opportunity Customers</a:t>
          </a:r>
        </a:p>
        <a:p>
          <a:pPr marL="0" lvl="0" indent="0" algn="r" defTabSz="444500">
            <a:lnSpc>
              <a:spcPct val="90000"/>
            </a:lnSpc>
            <a:spcBef>
              <a:spcPct val="0"/>
            </a:spcBef>
            <a:spcAft>
              <a:spcPct val="35000"/>
            </a:spcAft>
            <a:buNone/>
          </a:pPr>
          <a:r>
            <a:rPr lang="en-GB" sz="1000" b="1" kern="1200"/>
            <a:t>Least RFM Contributor Customers</a:t>
          </a:r>
        </a:p>
      </dsp:txBody>
      <dsp:txXfrm>
        <a:off x="4584095" y="2744131"/>
        <a:ext cx="2581194" cy="938357"/>
      </dsp:txXfrm>
    </dsp:sp>
    <dsp:sp modelId="{A545E57B-B7DE-480D-937A-6CFEF3C384F8}">
      <dsp:nvSpPr>
        <dsp:cNvPr id="0" name=""/>
        <dsp:cNvSpPr/>
      </dsp:nvSpPr>
      <dsp:spPr>
        <a:xfrm>
          <a:off x="1250837" y="2214591"/>
          <a:ext cx="3653883" cy="311159"/>
        </a:xfrm>
        <a:prstGeom prst="rect">
          <a:avLst/>
        </a:prstGeom>
        <a:solidFill>
          <a:schemeClr val="accent5">
            <a:lumMod val="20000"/>
            <a:lumOff val="8000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u="sng" kern="1200">
              <a:solidFill>
                <a:schemeClr val="accent5">
                  <a:lumMod val="50000"/>
                </a:schemeClr>
              </a:solidFill>
            </a:rPr>
            <a:t>Insight &amp; Inference</a:t>
          </a:r>
          <a:r>
            <a:rPr lang="en-GB" sz="1000" b="1" kern="1200">
              <a:solidFill>
                <a:schemeClr val="accent5">
                  <a:lumMod val="50000"/>
                </a:schemeClr>
              </a:solidFill>
            </a:rPr>
            <a:t> on Category of Customers </a:t>
          </a:r>
        </a:p>
      </dsp:txBody>
      <dsp:txXfrm>
        <a:off x="1250837" y="2214591"/>
        <a:ext cx="3653883" cy="311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C9780-77BD-49EB-9B6B-BD41B886D202}">
      <dsp:nvSpPr>
        <dsp:cNvPr id="0" name=""/>
        <dsp:cNvSpPr/>
      </dsp:nvSpPr>
      <dsp:spPr>
        <a:xfrm>
          <a:off x="363093" y="625900"/>
          <a:ext cx="1890166" cy="1505316"/>
        </a:xfrm>
        <a:prstGeom prst="rect">
          <a:avLst/>
        </a:prstGeom>
        <a:blipFill rotWithShape="1">
          <a:blip xmlns:r="http://schemas.openxmlformats.org/officeDocument/2006/relationships" r:embed="rId1"/>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5DF532-36A0-4EC6-91FD-CF01127F3D81}">
      <dsp:nvSpPr>
        <dsp:cNvPr id="0" name=""/>
        <dsp:cNvSpPr/>
      </dsp:nvSpPr>
      <dsp:spPr>
        <a:xfrm>
          <a:off x="2181008" y="887258"/>
          <a:ext cx="922435" cy="794789"/>
        </a:xfrm>
        <a:prstGeom prst="roundRect">
          <a:avLst>
            <a:gd name="adj" fmla="val 10000"/>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GB" sz="1000" b="1" kern="1200"/>
            <a:t>Recency</a:t>
          </a:r>
        </a:p>
        <a:p>
          <a:pPr marL="0" lvl="0" indent="0" algn="r" defTabSz="444500">
            <a:lnSpc>
              <a:spcPct val="90000"/>
            </a:lnSpc>
            <a:spcBef>
              <a:spcPct val="0"/>
            </a:spcBef>
            <a:spcAft>
              <a:spcPct val="35000"/>
            </a:spcAft>
            <a:buNone/>
          </a:pPr>
          <a:r>
            <a:rPr lang="en-GB" sz="1000" b="1" kern="1200"/>
            <a:t>Frequency</a:t>
          </a:r>
        </a:p>
        <a:p>
          <a:pPr marL="0" lvl="0" indent="0" algn="r" defTabSz="444500">
            <a:lnSpc>
              <a:spcPct val="90000"/>
            </a:lnSpc>
            <a:spcBef>
              <a:spcPct val="0"/>
            </a:spcBef>
            <a:spcAft>
              <a:spcPct val="35000"/>
            </a:spcAft>
            <a:buNone/>
          </a:pPr>
          <a:r>
            <a:rPr lang="en-GB" sz="1000" b="1" kern="1200"/>
            <a:t>Monetary</a:t>
          </a:r>
        </a:p>
      </dsp:txBody>
      <dsp:txXfrm>
        <a:off x="2204287" y="910537"/>
        <a:ext cx="875877" cy="748231"/>
      </dsp:txXfrm>
    </dsp:sp>
    <dsp:sp modelId="{C934D212-E768-4149-AEAE-52C8D3C80AA7}">
      <dsp:nvSpPr>
        <dsp:cNvPr id="0" name=""/>
        <dsp:cNvSpPr/>
      </dsp:nvSpPr>
      <dsp:spPr>
        <a:xfrm>
          <a:off x="38266" y="382935"/>
          <a:ext cx="3217157" cy="266051"/>
        </a:xfrm>
        <a:prstGeom prst="rect">
          <a:avLst/>
        </a:prstGeom>
        <a:solidFill>
          <a:schemeClr val="accent5">
            <a:lumMod val="20000"/>
            <a:lumOff val="8000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u="sng" kern="1200">
              <a:solidFill>
                <a:schemeClr val="accent5">
                  <a:lumMod val="50000"/>
                </a:schemeClr>
              </a:solidFill>
            </a:rPr>
            <a:t>1st Level Analysis</a:t>
          </a:r>
          <a:r>
            <a:rPr lang="en-GB" sz="1000" b="1" kern="1200">
              <a:solidFill>
                <a:schemeClr val="accent5">
                  <a:lumMod val="50000"/>
                </a:schemeClr>
              </a:solidFill>
            </a:rPr>
            <a:t>: Customer Segmentation</a:t>
          </a:r>
        </a:p>
      </dsp:txBody>
      <dsp:txXfrm>
        <a:off x="38266" y="382935"/>
        <a:ext cx="3217157" cy="266051"/>
      </dsp:txXfrm>
    </dsp:sp>
    <dsp:sp modelId="{AB427E37-B692-498F-A14A-4C61BBB217D4}">
      <dsp:nvSpPr>
        <dsp:cNvPr id="0" name=""/>
        <dsp:cNvSpPr/>
      </dsp:nvSpPr>
      <dsp:spPr>
        <a:xfrm>
          <a:off x="4104169" y="675266"/>
          <a:ext cx="1919652" cy="1515877"/>
        </a:xfrm>
        <a:prstGeom prst="rect">
          <a:avLst/>
        </a:prstGeom>
        <a:blipFill rotWithShape="1">
          <a:blip xmlns:r="http://schemas.openxmlformats.org/officeDocument/2006/relationships" r:embed="rId2"/>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3EB678-B085-4D74-BC14-C14D600FAA96}">
      <dsp:nvSpPr>
        <dsp:cNvPr id="0" name=""/>
        <dsp:cNvSpPr/>
      </dsp:nvSpPr>
      <dsp:spPr>
        <a:xfrm>
          <a:off x="6039852" y="779275"/>
          <a:ext cx="1195235" cy="1506841"/>
        </a:xfrm>
        <a:prstGeom prst="roundRect">
          <a:avLst>
            <a:gd name="adj" fmla="val 10000"/>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r" defTabSz="355600">
            <a:lnSpc>
              <a:spcPct val="90000"/>
            </a:lnSpc>
            <a:spcBef>
              <a:spcPct val="0"/>
            </a:spcBef>
            <a:spcAft>
              <a:spcPct val="35000"/>
            </a:spcAft>
            <a:buNone/>
          </a:pPr>
          <a:r>
            <a:rPr lang="en-GB" sz="800" b="1" kern="1200"/>
            <a:t>Demographic </a:t>
          </a:r>
        </a:p>
        <a:p>
          <a:pPr marL="0" lvl="0" indent="0" algn="r" defTabSz="355600">
            <a:lnSpc>
              <a:spcPct val="90000"/>
            </a:lnSpc>
            <a:spcBef>
              <a:spcPct val="0"/>
            </a:spcBef>
            <a:spcAft>
              <a:spcPct val="35000"/>
            </a:spcAft>
            <a:buNone/>
          </a:pPr>
          <a:r>
            <a:rPr lang="en-GB" sz="800" b="0" kern="1200"/>
            <a:t>(Age, Sex)</a:t>
          </a:r>
        </a:p>
        <a:p>
          <a:pPr marL="0" lvl="0" indent="0" algn="r" defTabSz="355600">
            <a:lnSpc>
              <a:spcPct val="90000"/>
            </a:lnSpc>
            <a:spcBef>
              <a:spcPct val="0"/>
            </a:spcBef>
            <a:spcAft>
              <a:spcPct val="35000"/>
            </a:spcAft>
            <a:buNone/>
          </a:pPr>
          <a:r>
            <a:rPr lang="en-GB" sz="800" b="1" kern="1200"/>
            <a:t>Economic </a:t>
          </a:r>
        </a:p>
        <a:p>
          <a:pPr marL="0" lvl="0" indent="0" algn="r" defTabSz="355600">
            <a:lnSpc>
              <a:spcPct val="90000"/>
            </a:lnSpc>
            <a:spcBef>
              <a:spcPct val="0"/>
            </a:spcBef>
            <a:spcAft>
              <a:spcPct val="35000"/>
            </a:spcAft>
            <a:buNone/>
          </a:pPr>
          <a:r>
            <a:rPr lang="en-GB" sz="800" b="0" kern="1200"/>
            <a:t>(Annual Income, </a:t>
          </a:r>
        </a:p>
        <a:p>
          <a:pPr marL="0" lvl="0" indent="0" algn="r" defTabSz="355600">
            <a:lnSpc>
              <a:spcPct val="90000"/>
            </a:lnSpc>
            <a:spcBef>
              <a:spcPct val="0"/>
            </a:spcBef>
            <a:spcAft>
              <a:spcPct val="35000"/>
            </a:spcAft>
            <a:buNone/>
          </a:pPr>
          <a:r>
            <a:rPr lang="en-GB" sz="800" b="0" kern="1200"/>
            <a:t>Sales Promotion)</a:t>
          </a:r>
        </a:p>
        <a:p>
          <a:pPr marL="0" lvl="0" indent="0" algn="r" defTabSz="355600">
            <a:lnSpc>
              <a:spcPct val="90000"/>
            </a:lnSpc>
            <a:spcBef>
              <a:spcPct val="0"/>
            </a:spcBef>
            <a:spcAft>
              <a:spcPct val="35000"/>
            </a:spcAft>
            <a:buNone/>
          </a:pPr>
          <a:r>
            <a:rPr lang="en-GB" sz="800" b="1" kern="1200"/>
            <a:t>Social</a:t>
          </a:r>
        </a:p>
        <a:p>
          <a:pPr marL="0" lvl="0" indent="0" algn="r" defTabSz="355600">
            <a:lnSpc>
              <a:spcPct val="90000"/>
            </a:lnSpc>
            <a:spcBef>
              <a:spcPct val="0"/>
            </a:spcBef>
            <a:spcAft>
              <a:spcPct val="35000"/>
            </a:spcAft>
            <a:buNone/>
          </a:pPr>
          <a:r>
            <a:rPr lang="en-GB" sz="800" b="0" kern="1200"/>
            <a:t>(Academic level )</a:t>
          </a:r>
        </a:p>
      </dsp:txBody>
      <dsp:txXfrm>
        <a:off x="6074859" y="814282"/>
        <a:ext cx="1125221" cy="1436827"/>
      </dsp:txXfrm>
    </dsp:sp>
    <dsp:sp modelId="{98C28B38-3677-4752-936C-6B1DA8F70705}">
      <dsp:nvSpPr>
        <dsp:cNvPr id="0" name=""/>
        <dsp:cNvSpPr/>
      </dsp:nvSpPr>
      <dsp:spPr>
        <a:xfrm>
          <a:off x="3453854" y="222822"/>
          <a:ext cx="3793779" cy="495198"/>
        </a:xfrm>
        <a:prstGeom prst="rect">
          <a:avLst/>
        </a:prstGeom>
        <a:solidFill>
          <a:schemeClr val="accent5">
            <a:lumMod val="20000"/>
            <a:lumOff val="8000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b="1" u="sng" kern="1200" dirty="0">
              <a:solidFill>
                <a:schemeClr val="accent5">
                  <a:lumMod val="50000"/>
                </a:schemeClr>
              </a:solidFill>
            </a:rPr>
            <a:t>2nd Level Analysis</a:t>
          </a:r>
          <a:r>
            <a:rPr lang="en-GB" sz="1000" b="1" kern="1200" dirty="0">
              <a:solidFill>
                <a:schemeClr val="accent5">
                  <a:lumMod val="50000"/>
                </a:schemeClr>
              </a:solidFill>
            </a:rPr>
            <a:t>: RFM segmentation result  extrapolated on other Customer Purchase Drivers </a:t>
          </a:r>
        </a:p>
      </dsp:txBody>
      <dsp:txXfrm>
        <a:off x="3453854" y="222822"/>
        <a:ext cx="3793779" cy="495198"/>
      </dsp:txXfrm>
    </dsp:sp>
    <dsp:sp modelId="{6E474762-D833-41D5-9FAF-4057036DC4BD}">
      <dsp:nvSpPr>
        <dsp:cNvPr id="0" name=""/>
        <dsp:cNvSpPr/>
      </dsp:nvSpPr>
      <dsp:spPr>
        <a:xfrm>
          <a:off x="1511763" y="2496437"/>
          <a:ext cx="3195320" cy="1864463"/>
        </a:xfrm>
        <a:prstGeom prst="rect">
          <a:avLst/>
        </a:prstGeom>
        <a:blipFill rotWithShape="1">
          <a:blip xmlns:r="http://schemas.openxmlformats.org/officeDocument/2006/relationships" r:embed="rId3"/>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69344B-D9E5-4BCA-A593-191143519D6E}">
      <dsp:nvSpPr>
        <dsp:cNvPr id="0" name=""/>
        <dsp:cNvSpPr/>
      </dsp:nvSpPr>
      <dsp:spPr>
        <a:xfrm>
          <a:off x="4554901" y="2714937"/>
          <a:ext cx="2639582" cy="996745"/>
        </a:xfrm>
        <a:prstGeom prst="roundRect">
          <a:avLst>
            <a:gd name="adj" fmla="val 10000"/>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GB" sz="1000" b="0" i="1" u="sng" kern="1200"/>
            <a:t>Category of Customers</a:t>
          </a:r>
        </a:p>
        <a:p>
          <a:pPr marL="0" lvl="0" indent="0" algn="r" defTabSz="444500">
            <a:lnSpc>
              <a:spcPct val="90000"/>
            </a:lnSpc>
            <a:spcBef>
              <a:spcPct val="0"/>
            </a:spcBef>
            <a:spcAft>
              <a:spcPct val="35000"/>
            </a:spcAft>
            <a:buNone/>
          </a:pPr>
          <a:r>
            <a:rPr lang="en-GB" sz="1000" b="1" kern="1200"/>
            <a:t>Premium Customers</a:t>
          </a:r>
        </a:p>
        <a:p>
          <a:pPr marL="0" lvl="0" indent="0" algn="r" defTabSz="444500">
            <a:lnSpc>
              <a:spcPct val="90000"/>
            </a:lnSpc>
            <a:spcBef>
              <a:spcPct val="0"/>
            </a:spcBef>
            <a:spcAft>
              <a:spcPct val="35000"/>
            </a:spcAft>
            <a:buNone/>
          </a:pPr>
          <a:r>
            <a:rPr lang="en-GB" sz="1000" b="1" kern="1200"/>
            <a:t>Opportunity Customers</a:t>
          </a:r>
        </a:p>
        <a:p>
          <a:pPr marL="0" lvl="0" indent="0" algn="r" defTabSz="444500">
            <a:lnSpc>
              <a:spcPct val="90000"/>
            </a:lnSpc>
            <a:spcBef>
              <a:spcPct val="0"/>
            </a:spcBef>
            <a:spcAft>
              <a:spcPct val="35000"/>
            </a:spcAft>
            <a:buNone/>
          </a:pPr>
          <a:r>
            <a:rPr lang="en-GB" sz="1000" b="1" kern="1200"/>
            <a:t>Least RFM Contributor Customers</a:t>
          </a:r>
        </a:p>
      </dsp:txBody>
      <dsp:txXfrm>
        <a:off x="4584095" y="2744131"/>
        <a:ext cx="2581194" cy="938357"/>
      </dsp:txXfrm>
    </dsp:sp>
    <dsp:sp modelId="{A545E57B-B7DE-480D-937A-6CFEF3C384F8}">
      <dsp:nvSpPr>
        <dsp:cNvPr id="0" name=""/>
        <dsp:cNvSpPr/>
      </dsp:nvSpPr>
      <dsp:spPr>
        <a:xfrm>
          <a:off x="1250837" y="2214591"/>
          <a:ext cx="3653883" cy="311159"/>
        </a:xfrm>
        <a:prstGeom prst="rect">
          <a:avLst/>
        </a:prstGeom>
        <a:solidFill>
          <a:schemeClr val="accent5">
            <a:lumMod val="20000"/>
            <a:lumOff val="8000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u="sng" kern="1200">
              <a:solidFill>
                <a:schemeClr val="accent5">
                  <a:lumMod val="50000"/>
                </a:schemeClr>
              </a:solidFill>
            </a:rPr>
            <a:t>Insight &amp; Inference</a:t>
          </a:r>
          <a:r>
            <a:rPr lang="en-GB" sz="1000" b="1" kern="1200">
              <a:solidFill>
                <a:schemeClr val="accent5">
                  <a:lumMod val="50000"/>
                </a:schemeClr>
              </a:solidFill>
            </a:rPr>
            <a:t> on Category of Customers </a:t>
          </a:r>
        </a:p>
      </dsp:txBody>
      <dsp:txXfrm>
        <a:off x="1250837" y="2214591"/>
        <a:ext cx="3653883" cy="311159"/>
      </dsp:txXfrm>
    </dsp:sp>
  </dsp:spTree>
</dsp:drawing>
</file>

<file path=ppt/diagrams/layout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853022" cy="3429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036509" y="0"/>
            <a:ext cx="3853022" cy="342900"/>
          </a:xfrm>
          <a:prstGeom prst="rect">
            <a:avLst/>
          </a:prstGeom>
        </p:spPr>
        <p:txBody>
          <a:bodyPr vert="horz" lIns="91440" tIns="45720" rIns="91440" bIns="45720" rtlCol="0"/>
          <a:lstStyle>
            <a:lvl1pPr algn="r">
              <a:defRPr sz="1200"/>
            </a:lvl1pPr>
          </a:lstStyle>
          <a:p>
            <a:fld id="{0CFAF917-19EA-432E-857F-606C060668B4}" type="datetimeFigureOut">
              <a:rPr lang="en-GB" smtClean="0"/>
              <a:t>29/10/2025</a:t>
            </a:fld>
            <a:endParaRPr lang="en-GB"/>
          </a:p>
        </p:txBody>
      </p:sp>
      <p:sp>
        <p:nvSpPr>
          <p:cNvPr id="4" name="Footer Placeholder 3"/>
          <p:cNvSpPr>
            <a:spLocks noGrp="1"/>
          </p:cNvSpPr>
          <p:nvPr>
            <p:ph type="ftr" sz="quarter" idx="2"/>
          </p:nvPr>
        </p:nvSpPr>
        <p:spPr>
          <a:xfrm>
            <a:off x="0" y="6513910"/>
            <a:ext cx="3853022" cy="3429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036509" y="6513910"/>
            <a:ext cx="3853022" cy="342900"/>
          </a:xfrm>
          <a:prstGeom prst="rect">
            <a:avLst/>
          </a:prstGeom>
        </p:spPr>
        <p:txBody>
          <a:bodyPr vert="horz" lIns="91440" tIns="45720" rIns="91440" bIns="45720" rtlCol="0" anchor="b"/>
          <a:lstStyle>
            <a:lvl1pPr algn="r">
              <a:defRPr sz="1200"/>
            </a:lvl1pPr>
          </a:lstStyle>
          <a:p>
            <a:fld id="{6AF7675D-FCBA-4646-AB97-F572E8809493}" type="slidenum">
              <a:rPr lang="en-GB" smtClean="0"/>
              <a:t>‹#›</a:t>
            </a:fld>
            <a:endParaRPr lang="en-GB"/>
          </a:p>
        </p:txBody>
      </p:sp>
    </p:spTree>
    <p:extLst>
      <p:ext uri="{BB962C8B-B14F-4D97-AF65-F5344CB8AC3E}">
        <p14:creationId xmlns:p14="http://schemas.microsoft.com/office/powerpoint/2010/main" val="2492563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853022" cy="3429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036509" y="0"/>
            <a:ext cx="3853022" cy="342900"/>
          </a:xfrm>
          <a:prstGeom prst="rect">
            <a:avLst/>
          </a:prstGeom>
        </p:spPr>
        <p:txBody>
          <a:bodyPr vert="horz" lIns="91440" tIns="45720" rIns="91440" bIns="45720" rtlCol="0"/>
          <a:lstStyle>
            <a:lvl1pPr algn="r">
              <a:defRPr sz="1200"/>
            </a:lvl1pPr>
          </a:lstStyle>
          <a:p>
            <a:fld id="{65C0BDF0-AD21-4BA7-8FD3-26574E9D7238}" type="datetimeFigureOut">
              <a:rPr lang="en-GB" smtClean="0"/>
              <a:t>29/10/2025</a:t>
            </a:fld>
            <a:endParaRPr lang="en-GB"/>
          </a:p>
        </p:txBody>
      </p:sp>
      <p:sp>
        <p:nvSpPr>
          <p:cNvPr id="4" name="Slide Image Placeholder 3"/>
          <p:cNvSpPr>
            <a:spLocks noGrp="1" noRot="1" noChangeAspect="1"/>
          </p:cNvSpPr>
          <p:nvPr>
            <p:ph type="sldImg" idx="2"/>
          </p:nvPr>
        </p:nvSpPr>
        <p:spPr>
          <a:xfrm>
            <a:off x="2732088" y="514350"/>
            <a:ext cx="3427412" cy="25717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889159" y="3257551"/>
            <a:ext cx="711327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910"/>
            <a:ext cx="3853022" cy="3429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036509" y="6513910"/>
            <a:ext cx="3853022" cy="342900"/>
          </a:xfrm>
          <a:prstGeom prst="rect">
            <a:avLst/>
          </a:prstGeom>
        </p:spPr>
        <p:txBody>
          <a:bodyPr vert="horz" lIns="91440" tIns="45720" rIns="91440" bIns="45720" rtlCol="0" anchor="b"/>
          <a:lstStyle>
            <a:lvl1pPr algn="r">
              <a:defRPr sz="1200"/>
            </a:lvl1pPr>
          </a:lstStyle>
          <a:p>
            <a:fld id="{3FED4434-4806-44E5-BD34-75F166604C39}" type="slidenum">
              <a:rPr lang="en-GB" smtClean="0"/>
              <a:t>‹#›</a:t>
            </a:fld>
            <a:endParaRPr lang="en-GB"/>
          </a:p>
        </p:txBody>
      </p:sp>
    </p:spTree>
    <p:extLst>
      <p:ext uri="{BB962C8B-B14F-4D97-AF65-F5344CB8AC3E}">
        <p14:creationId xmlns:p14="http://schemas.microsoft.com/office/powerpoint/2010/main" val="94088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FED4434-4806-44E5-BD34-75F166604C39}" type="slidenum">
              <a:rPr lang="en-GB" smtClean="0"/>
              <a:t>1</a:t>
            </a:fld>
            <a:endParaRPr lang="en-GB"/>
          </a:p>
        </p:txBody>
      </p:sp>
    </p:spTree>
    <p:extLst>
      <p:ext uri="{BB962C8B-B14F-4D97-AF65-F5344CB8AC3E}">
        <p14:creationId xmlns:p14="http://schemas.microsoft.com/office/powerpoint/2010/main" val="1336689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988841"/>
            <a:ext cx="7918648" cy="161161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98DAB9-1091-427F-A57A-DBB66C33E97F}"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191298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A98DAB9-1091-427F-A57A-DBB66C33E97F}"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1567907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A98DAB9-1091-427F-A57A-DBB66C33E97F}"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1968579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6A98DAB9-1091-427F-A57A-DBB66C33E97F}" type="datetimeFigureOut">
              <a:rPr lang="en-GB" smtClean="0"/>
              <a:t>29/10/2025</a:t>
            </a:fld>
            <a:endParaRPr lang="en-GB"/>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GB"/>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50FFB55-08A8-412A-8E65-DDC6246A1E54}" type="slidenum">
              <a:rPr lang="en-GB" smtClean="0"/>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98DAB9-1091-427F-A57A-DBB66C33E97F}"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FFB55-08A8-412A-8E65-DDC6246A1E54}" type="slidenum">
              <a:rPr lang="en-GB" smtClean="0"/>
              <a:t>‹#›</a:t>
            </a:fld>
            <a:endParaRPr lang="en-GB"/>
          </a:p>
        </p:txBody>
      </p:sp>
      <p:sp>
        <p:nvSpPr>
          <p:cNvPr id="7" name="Title 6"/>
          <p:cNvSpPr>
            <a:spLocks noGrp="1"/>
          </p:cNvSpPr>
          <p:nvPr>
            <p:ph type="title"/>
          </p:nvPr>
        </p:nvSpPr>
        <p:spPr/>
        <p:txBody>
          <a:bodyPr rtlCol="0"/>
          <a:lstStyle/>
          <a:p>
            <a:r>
              <a:rPr kumimoji="0" lang="en-US"/>
              <a:t>Click to edit Master title style</a:t>
            </a:r>
          </a:p>
        </p:txBody>
      </p:sp>
      <p:pic>
        <p:nvPicPr>
          <p:cNvPr id="3074" name="Picture 2" descr="Image result for cost of livi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12360" y="5548508"/>
            <a:ext cx="1331640" cy="1313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A98DAB9-1091-427F-A57A-DBB66C33E97F}" type="datetimeFigureOut">
              <a:rPr lang="en-GB" smtClean="0"/>
              <a:t>29/10/2025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1501095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A98DAB9-1091-427F-A57A-DBB66C33E97F}"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FFB55-08A8-412A-8E65-DDC6246A1E54}" type="slidenum">
              <a:rPr lang="en-GB" smtClean="0"/>
              <a:t>‹#›</a:t>
            </a:fld>
            <a:endParaRPr lang="en-GB"/>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A98DAB9-1091-427F-A57A-DBB66C33E97F}" type="datetimeFigureOut">
              <a:rPr lang="en-GB" smtClean="0"/>
              <a:t>29/10/2025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0FFB55-08A8-412A-8E65-DDC6246A1E54}" type="slidenum">
              <a:rPr lang="en-GB" smtClean="0"/>
              <a:t>‹#›</a:t>
            </a:fld>
            <a:endParaRPr lang="en-GB"/>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dirty="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Date Placeholder 6"/>
          <p:cNvSpPr>
            <a:spLocks noGrp="1"/>
          </p:cNvSpPr>
          <p:nvPr>
            <p:ph type="dt" sz="half" idx="10"/>
          </p:nvPr>
        </p:nvSpPr>
        <p:spPr/>
        <p:txBody>
          <a:bodyPr/>
          <a:lstStyle/>
          <a:p>
            <a:fld id="{6A98DAB9-1091-427F-A57A-DBB66C33E97F}" type="datetimeFigureOut">
              <a:rPr lang="en-GB" smtClean="0"/>
              <a:t>29/10/2025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0FFB55-08A8-412A-8E65-DDC6246A1E54}"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A98DAB9-1091-427F-A57A-DBB66C33E97F}" type="datetimeFigureOut">
              <a:rPr lang="en-GB" smtClean="0"/>
              <a:t>29/10/2025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0FFB55-08A8-412A-8E65-DDC6246A1E54}" type="slidenum">
              <a:rPr lang="en-GB" smtClean="0"/>
              <a:t>‹#›</a:t>
            </a:fld>
            <a:endParaRPr lang="en-GB"/>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6A98DAB9-1091-427F-A57A-DBB66C33E97F}" type="datetimeFigureOut">
              <a:rPr lang="en-GB" smtClean="0"/>
              <a:t>29/10/2025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2868960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A98DAB9-1091-427F-A57A-DBB66C33E97F}"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1519704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0FFB55-08A8-412A-8E65-DDC6246A1E54}" type="slidenum">
              <a:rPr lang="en-GB" smtClean="0"/>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6A98DAB9-1091-427F-A57A-DBB66C33E97F}" type="datetimeFigureOut">
              <a:rPr lang="en-GB" smtClean="0"/>
              <a:t>29/10/2025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0FFB55-08A8-412A-8E65-DDC6246A1E54}"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6A98DAB9-1091-427F-A57A-DBB66C33E97F}" type="datetimeFigureOut">
              <a:rPr lang="en-GB" smtClean="0"/>
              <a:t>29/10/2025</a:t>
            </a:fld>
            <a:endParaRPr lang="en-GB"/>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GB"/>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50FFB55-08A8-412A-8E65-DDC6246A1E54}" type="slidenum">
              <a:rPr lang="en-GB" smtClean="0"/>
              <a:t>‹#›</a:t>
            </a:fld>
            <a:endParaRPr lang="en-GB"/>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98DAB9-1091-427F-A57A-DBB66C33E97F}"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FFB55-08A8-412A-8E65-DDC6246A1E54}" type="slidenum">
              <a:rPr lang="en-GB" smtClean="0"/>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98DAB9-1091-427F-A57A-DBB66C33E97F}"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FFB55-08A8-412A-8E65-DDC6246A1E54}" type="slidenum">
              <a:rPr lang="en-GB" smtClean="0"/>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FE85E36-1E25-4AFC-83FC-9A5640FEB71E}"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2340231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E85E36-1E25-4AFC-83FC-9A5640FEB71E}"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970538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E85E36-1E25-4AFC-83FC-9A5640FEB71E}"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2876140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FE85E36-1E25-4AFC-83FC-9A5640FEB71E}" type="datetimeFigureOut">
              <a:rPr lang="en-GB" smtClean="0"/>
              <a:t>29/10/2025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1483117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85E36-1E25-4AFC-83FC-9A5640FEB71E}" type="datetimeFigureOut">
              <a:rPr lang="en-GB" smtClean="0"/>
              <a:t>29/10/2025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155649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98DAB9-1091-427F-A57A-DBB66C33E97F}"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36651901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FE85E36-1E25-4AFC-83FC-9A5640FEB71E}" type="datetimeFigureOut">
              <a:rPr lang="en-GB" smtClean="0"/>
              <a:t>29/10/2025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3754724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E85E36-1E25-4AFC-83FC-9A5640FEB71E}" type="datetimeFigureOut">
              <a:rPr lang="en-GB" smtClean="0"/>
              <a:t>29/10/2025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12108880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E85E36-1E25-4AFC-83FC-9A5640FEB71E}" type="datetimeFigureOut">
              <a:rPr lang="en-GB" smtClean="0"/>
              <a:t>29/10/2025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38687101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E85E36-1E25-4AFC-83FC-9A5640FEB71E}" type="datetimeFigureOut">
              <a:rPr lang="en-GB" smtClean="0"/>
              <a:t>29/10/2025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21057096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E85E36-1E25-4AFC-83FC-9A5640FEB71E}"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9882475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E85E36-1E25-4AFC-83FC-9A5640FEB71E}" type="datetimeFigureOut">
              <a:rPr lang="en-GB" smtClean="0"/>
              <a:t>29/10/2025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820ECE-5A35-4CDA-82AB-F430E0AD8B1C}" type="slidenum">
              <a:rPr lang="en-GB" smtClean="0"/>
              <a:t>‹#›</a:t>
            </a:fld>
            <a:endParaRPr lang="en-GB"/>
          </a:p>
        </p:txBody>
      </p:sp>
    </p:spTree>
    <p:extLst>
      <p:ext uri="{BB962C8B-B14F-4D97-AF65-F5344CB8AC3E}">
        <p14:creationId xmlns:p14="http://schemas.microsoft.com/office/powerpoint/2010/main" val="3712830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A98DAB9-1091-427F-A57A-DBB66C33E97F}" type="datetimeFigureOut">
              <a:rPr lang="en-GB" smtClean="0"/>
              <a:t>29/10/2025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269608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A98DAB9-1091-427F-A57A-DBB66C33E97F}" type="datetimeFigureOut">
              <a:rPr lang="en-GB" smtClean="0"/>
              <a:t>29/10/2025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4201067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A98DAB9-1091-427F-A57A-DBB66C33E97F}" type="datetimeFigureOut">
              <a:rPr lang="en-GB" smtClean="0"/>
              <a:t>29/10/2025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0FFB55-08A8-412A-8E65-DDC6246A1E54}" type="slidenum">
              <a:rPr lang="en-GB" smtClean="0"/>
              <a:t>‹#›</a:t>
            </a:fld>
            <a:endParaRPr lang="en-GB"/>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29537" y="5756463"/>
            <a:ext cx="1414463"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938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8DAB9-1091-427F-A57A-DBB66C33E97F}" type="datetimeFigureOut">
              <a:rPr lang="en-GB" smtClean="0"/>
              <a:t>29/10/2025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199809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98DAB9-1091-427F-A57A-DBB66C33E97F}" type="datetimeFigureOut">
              <a:rPr lang="en-GB" smtClean="0"/>
              <a:t>29/10/2025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261531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98DAB9-1091-427F-A57A-DBB66C33E97F}" type="datetimeFigureOut">
              <a:rPr lang="en-GB" smtClean="0"/>
              <a:t>29/10/2025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0FFB55-08A8-412A-8E65-DDC6246A1E54}" type="slidenum">
              <a:rPr lang="en-GB" smtClean="0"/>
              <a:t>‹#›</a:t>
            </a:fld>
            <a:endParaRPr lang="en-GB"/>
          </a:p>
        </p:txBody>
      </p:sp>
    </p:spTree>
    <p:extLst>
      <p:ext uri="{BB962C8B-B14F-4D97-AF65-F5344CB8AC3E}">
        <p14:creationId xmlns:p14="http://schemas.microsoft.com/office/powerpoint/2010/main" val="1007861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8DAB9-1091-427F-A57A-DBB66C33E97F}" type="datetimeFigureOut">
              <a:rPr lang="en-GB" smtClean="0"/>
              <a:t>29/10/2025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0FFB55-08A8-412A-8E65-DDC6246A1E54}" type="slidenum">
              <a:rPr lang="en-GB" smtClean="0"/>
              <a:t>‹#›</a:t>
            </a:fld>
            <a:endParaRPr lang="en-GB"/>
          </a:p>
        </p:txBody>
      </p:sp>
    </p:spTree>
    <p:extLst>
      <p:ext uri="{BB962C8B-B14F-4D97-AF65-F5344CB8AC3E}">
        <p14:creationId xmlns:p14="http://schemas.microsoft.com/office/powerpoint/2010/main" val="29065184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6A98DAB9-1091-427F-A57A-DBB66C33E97F}" type="datetimeFigureOut">
              <a:rPr lang="en-GB" smtClean="0"/>
              <a:t>29/10/2025</a:t>
            </a:fld>
            <a:endParaRPr lang="en-GB"/>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GB"/>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50FFB55-08A8-412A-8E65-DDC6246A1E54}"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721" r:id="rId3"/>
    <p:sldLayoutId id="2147483699" r:id="rId4"/>
    <p:sldLayoutId id="2147483700" r:id="rId5"/>
    <p:sldLayoutId id="2147483701" r:id="rId6"/>
    <p:sldLayoutId id="2147483702" r:id="rId7"/>
    <p:sldLayoutId id="2147483720" r:id="rId8"/>
    <p:sldLayoutId id="2147483703" r:id="rId9"/>
    <p:sldLayoutId id="2147483704" r:id="rId10"/>
    <p:sldLayoutId id="2147483705" r:id="rId11"/>
    <p:sldLayoutId id="2147483706" r:id="rId12"/>
    <p:sldLayoutId id="2147483707" r:id="rId13"/>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85E36-1E25-4AFC-83FC-9A5640FEB71E}" type="datetimeFigureOut">
              <a:rPr lang="en-GB" smtClean="0"/>
              <a:t>29/10/2025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820ECE-5A35-4CDA-82AB-F430E0AD8B1C}" type="slidenum">
              <a:rPr lang="en-GB" smtClean="0"/>
              <a:t>‹#›</a:t>
            </a:fld>
            <a:endParaRPr lang="en-GB"/>
          </a:p>
        </p:txBody>
      </p:sp>
    </p:spTree>
    <p:extLst>
      <p:ext uri="{BB962C8B-B14F-4D97-AF65-F5344CB8AC3E}">
        <p14:creationId xmlns:p14="http://schemas.microsoft.com/office/powerpoint/2010/main" val="317244178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brijbhushannanda1979/bigmart-sales-data"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0537"/>
            <a:ext cx="9144000" cy="1066799"/>
          </a:xfrm>
        </p:spPr>
        <p:txBody>
          <a:bodyPr>
            <a:noAutofit/>
          </a:bodyPr>
          <a:lstStyle/>
          <a:p>
            <a:pPr algn="ctr"/>
            <a:br>
              <a:rPr lang="en-GB" sz="2500" dirty="0">
                <a:solidFill>
                  <a:srgbClr val="C00000"/>
                </a:solidFill>
                <a:effectLst/>
                <a:latin typeface="Arial" panose="020B0604020202020204" pitchFamily="34" charset="0"/>
                <a:cs typeface="Arial" panose="020B0604020202020204" pitchFamily="34" charset="0"/>
              </a:rPr>
            </a:br>
            <a:br>
              <a:rPr lang="en-GB" sz="2500" dirty="0">
                <a:solidFill>
                  <a:srgbClr val="C00000"/>
                </a:solidFill>
                <a:effectLst/>
                <a:latin typeface="Arial" panose="020B0604020202020204" pitchFamily="34" charset="0"/>
                <a:cs typeface="Arial" panose="020B0604020202020204" pitchFamily="34" charset="0"/>
              </a:rPr>
            </a:br>
            <a:br>
              <a:rPr lang="en-GB" sz="2500" dirty="0">
                <a:solidFill>
                  <a:srgbClr val="C00000"/>
                </a:solidFill>
                <a:effectLst/>
                <a:latin typeface="Arial" panose="020B0604020202020204" pitchFamily="34" charset="0"/>
                <a:cs typeface="Arial" panose="020B0604020202020204" pitchFamily="34" charset="0"/>
              </a:rPr>
            </a:br>
            <a:r>
              <a:rPr lang="en-GB" sz="2800" dirty="0">
                <a:solidFill>
                  <a:srgbClr val="C00000"/>
                </a:solidFill>
                <a:effectLst/>
              </a:rPr>
              <a:t>CUSTOMERS’ PURCHASING BEHAVIOUR ANALYSIS</a:t>
            </a:r>
            <a:br>
              <a:rPr lang="en-GB" sz="2500" dirty="0">
                <a:solidFill>
                  <a:srgbClr val="C00000"/>
                </a:solidFill>
                <a:effectLst/>
                <a:latin typeface="Arial" panose="020B0604020202020204" pitchFamily="34" charset="0"/>
                <a:cs typeface="Arial" panose="020B0604020202020204" pitchFamily="34" charset="0"/>
              </a:rPr>
            </a:br>
            <a:endParaRPr lang="en-GB" sz="2500" dirty="0">
              <a:solidFill>
                <a:srgbClr val="C00000"/>
              </a:solidFill>
              <a:effectLst/>
              <a:latin typeface="Arial" panose="020B0604020202020204" pitchFamily="34" charset="0"/>
              <a:cs typeface="Arial" panose="020B0604020202020204" pitchFamily="34" charset="0"/>
            </a:endParaRPr>
          </a:p>
        </p:txBody>
      </p:sp>
      <p:cxnSp>
        <p:nvCxnSpPr>
          <p:cNvPr id="5" name="Straight Connector 4"/>
          <p:cNvCxnSpPr/>
          <p:nvPr/>
        </p:nvCxnSpPr>
        <p:spPr>
          <a:xfrm>
            <a:off x="318728" y="3356992"/>
            <a:ext cx="828092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AutoShape 7" descr="Image result for olist brazi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9" descr="Image result for olist brazi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AutoShape 11" descr="Image result for olist brazi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AutoShape 14" descr="Image result for olist brazil"/>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AutoShape 16" descr="Image result for olist brazil"/>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AutoShape 20" descr="Image result for olist brazil"/>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24" descr="Image result for olist brazil"/>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26" descr="Image result for olist brazil"/>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AutoShape 28" descr="Image result for olist brazil"/>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AutoShape 30" descr="Image result for olist brazil"/>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AutoShape 33" descr="Image result for olist brazil"/>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AutoShape 35" descr="Image result for olist brazil"/>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2" descr="Image result for cost of living"/>
          <p:cNvSpPr>
            <a:spLocks noChangeAspect="1" noChangeArrowheads="1"/>
          </p:cNvSpPr>
          <p:nvPr/>
        </p:nvSpPr>
        <p:spPr bwMode="auto">
          <a:xfrm>
            <a:off x="155575" y="-731838"/>
            <a:ext cx="2438400"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AutoShape 8" descr="Image result for cost of living"/>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Title 1"/>
          <p:cNvSpPr txBox="1">
            <a:spLocks/>
          </p:cNvSpPr>
          <p:nvPr/>
        </p:nvSpPr>
        <p:spPr>
          <a:xfrm>
            <a:off x="5148064" y="2868359"/>
            <a:ext cx="3564396" cy="488633"/>
          </a:xfrm>
          <a:prstGeom prst="rect">
            <a:avLst/>
          </a:prstGeom>
          <a:solidFill>
            <a:schemeClr val="bg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000" b="1" dirty="0">
                <a:solidFill>
                  <a:srgbClr val="0000FF"/>
                </a:solidFill>
              </a:rPr>
              <a:t>By: ADEWALE ADEOGUN </a:t>
            </a:r>
          </a:p>
        </p:txBody>
      </p:sp>
      <p:sp>
        <p:nvSpPr>
          <p:cNvPr id="12" name="Rectangle 11"/>
          <p:cNvSpPr/>
          <p:nvPr/>
        </p:nvSpPr>
        <p:spPr>
          <a:xfrm>
            <a:off x="539552" y="233635"/>
            <a:ext cx="7839273" cy="523220"/>
          </a:xfrm>
          <a:prstGeom prst="rect">
            <a:avLst/>
          </a:prstGeom>
        </p:spPr>
        <p:txBody>
          <a:bodyPr wrap="square">
            <a:spAutoFit/>
          </a:bodyPr>
          <a:lstStyle/>
          <a:p>
            <a:r>
              <a:rPr lang="en-GB"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anose="020B0604020202020204" pitchFamily="34" charset="0"/>
                <a:cs typeface="Arial" panose="020B0604020202020204" pitchFamily="34" charset="0"/>
              </a:rPr>
              <a:t>DATA SCIENCE PYTHON FINAL PROJECT:</a:t>
            </a:r>
            <a:endParaRPr lang="en-GB"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21" name="Picture 20" descr="Customer segmentation: is it still relevant?"/>
          <p:cNvPicPr/>
          <p:nvPr/>
        </p:nvPicPr>
        <p:blipFill>
          <a:blip r:embed="rId3">
            <a:extLst>
              <a:ext uri="{28A0092B-C50C-407E-A947-70E740481C1C}">
                <a14:useLocalDpi xmlns:a14="http://schemas.microsoft.com/office/drawing/2010/main" val="0"/>
              </a:ext>
            </a:extLst>
          </a:blip>
          <a:srcRect/>
          <a:stretch>
            <a:fillRect/>
          </a:stretch>
        </p:blipFill>
        <p:spPr bwMode="auto">
          <a:xfrm>
            <a:off x="0" y="3501008"/>
            <a:ext cx="5577147" cy="3356992"/>
          </a:xfrm>
          <a:prstGeom prst="rect">
            <a:avLst/>
          </a:prstGeom>
          <a:noFill/>
          <a:ln>
            <a:noFill/>
          </a:ln>
        </p:spPr>
      </p:pic>
      <p:pic>
        <p:nvPicPr>
          <p:cNvPr id="22" name="Picture 21" descr="Introduction to Customer Segmentation in Python - DataCamp"/>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501008"/>
            <a:ext cx="3851919" cy="3356992"/>
          </a:xfrm>
          <a:prstGeom prst="rect">
            <a:avLst/>
          </a:prstGeom>
          <a:noFill/>
          <a:ln>
            <a:noFill/>
          </a:ln>
        </p:spPr>
      </p:pic>
    </p:spTree>
    <p:extLst>
      <p:ext uri="{BB962C8B-B14F-4D97-AF65-F5344CB8AC3E}">
        <p14:creationId xmlns:p14="http://schemas.microsoft.com/office/powerpoint/2010/main" val="1981038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Missing Value Handling</a:t>
            </a:r>
          </a:p>
        </p:txBody>
      </p:sp>
      <p:pic>
        <p:nvPicPr>
          <p:cNvPr id="5" name="Picture 4"/>
          <p:cNvPicPr/>
          <p:nvPr/>
        </p:nvPicPr>
        <p:blipFill rotWithShape="1">
          <a:blip r:embed="rId2"/>
          <a:srcRect l="24199" t="44185" r="60737" b="14481"/>
          <a:stretch/>
        </p:blipFill>
        <p:spPr bwMode="auto">
          <a:xfrm>
            <a:off x="1259632" y="1700808"/>
            <a:ext cx="4412505" cy="4464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267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Outlier Detection &amp; Dealing</a:t>
            </a:r>
          </a:p>
        </p:txBody>
      </p:sp>
      <p:pic>
        <p:nvPicPr>
          <p:cNvPr id="4" name="Picture 3"/>
          <p:cNvPicPr/>
          <p:nvPr/>
        </p:nvPicPr>
        <p:blipFill rotWithShape="1">
          <a:blip r:embed="rId2"/>
          <a:srcRect l="24519" t="41904" r="61699" b="20183"/>
          <a:stretch/>
        </p:blipFill>
        <p:spPr bwMode="auto">
          <a:xfrm>
            <a:off x="971600" y="1052736"/>
            <a:ext cx="4571950" cy="4824535"/>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5545056" y="2276872"/>
            <a:ext cx="3275416" cy="1477328"/>
          </a:xfrm>
          <a:prstGeom prst="rect">
            <a:avLst/>
          </a:prstGeom>
        </p:spPr>
        <p:txBody>
          <a:bodyPr wrap="square">
            <a:spAutoFit/>
          </a:bodyPr>
          <a:lstStyle/>
          <a:p>
            <a:r>
              <a:rPr lang="en-GB" b="1" dirty="0"/>
              <a:t>Outliers were relatively small , compared to the size of records in the dataset, hence they were dropped</a:t>
            </a:r>
            <a:r>
              <a:rPr lang="en-GB" dirty="0"/>
              <a:t> </a:t>
            </a:r>
          </a:p>
        </p:txBody>
      </p:sp>
    </p:spTree>
    <p:extLst>
      <p:ext uri="{BB962C8B-B14F-4D97-AF65-F5344CB8AC3E}">
        <p14:creationId xmlns:p14="http://schemas.microsoft.com/office/powerpoint/2010/main" val="3840096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Scaling – Normalization of Features</a:t>
            </a:r>
          </a:p>
        </p:txBody>
      </p:sp>
      <p:pic>
        <p:nvPicPr>
          <p:cNvPr id="5" name="Picture 4"/>
          <p:cNvPicPr/>
          <p:nvPr/>
        </p:nvPicPr>
        <p:blipFill rotWithShape="1">
          <a:blip r:embed="rId2"/>
          <a:srcRect l="25077" t="32715" r="19182" b="11637"/>
          <a:stretch/>
        </p:blipFill>
        <p:spPr bwMode="auto">
          <a:xfrm>
            <a:off x="467544" y="836712"/>
            <a:ext cx="8280920" cy="5400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836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Analytical Frame Work</a:t>
            </a:r>
          </a:p>
        </p:txBody>
      </p:sp>
      <p:graphicFrame>
        <p:nvGraphicFramePr>
          <p:cNvPr id="4" name="Diagram 3"/>
          <p:cNvGraphicFramePr/>
          <p:nvPr>
            <p:extLst>
              <p:ext uri="{D42A27DB-BD31-4B8C-83A1-F6EECF244321}">
                <p14:modId xmlns:p14="http://schemas.microsoft.com/office/powerpoint/2010/main" val="3665569223"/>
              </p:ext>
            </p:extLst>
          </p:nvPr>
        </p:nvGraphicFramePr>
        <p:xfrm>
          <a:off x="755576" y="1124745"/>
          <a:ext cx="7272808"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373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Analytical Framework</a:t>
            </a:r>
          </a:p>
        </p:txBody>
      </p:sp>
      <p:graphicFrame>
        <p:nvGraphicFramePr>
          <p:cNvPr id="4" name="Diagram 3"/>
          <p:cNvGraphicFramePr/>
          <p:nvPr>
            <p:extLst>
              <p:ext uri="{D42A27DB-BD31-4B8C-83A1-F6EECF244321}">
                <p14:modId xmlns:p14="http://schemas.microsoft.com/office/powerpoint/2010/main" val="2396855623"/>
              </p:ext>
            </p:extLst>
          </p:nvPr>
        </p:nvGraphicFramePr>
        <p:xfrm>
          <a:off x="755576" y="1124745"/>
          <a:ext cx="7272808"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7041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1</a:t>
            </a:r>
            <a:r>
              <a:rPr lang="en-GB" sz="3200" b="1" baseline="30000" dirty="0">
                <a:solidFill>
                  <a:srgbClr val="000099"/>
                </a:solidFill>
                <a:effectLst/>
                <a:latin typeface="Arial Narrow" panose="020B0606020202030204" pitchFamily="34" charset="0"/>
              </a:rPr>
              <a:t>st</a:t>
            </a:r>
            <a:r>
              <a:rPr lang="en-GB" sz="3200" b="1" dirty="0">
                <a:solidFill>
                  <a:srgbClr val="000099"/>
                </a:solidFill>
                <a:effectLst/>
                <a:latin typeface="Arial Narrow" panose="020B0606020202030204" pitchFamily="34" charset="0"/>
              </a:rPr>
              <a:t> Level of Analysis – Customer Segmentation</a:t>
            </a:r>
          </a:p>
        </p:txBody>
      </p:sp>
      <p:pic>
        <p:nvPicPr>
          <p:cNvPr id="5" name="Picture 4"/>
          <p:cNvPicPr/>
          <p:nvPr/>
        </p:nvPicPr>
        <p:blipFill rotWithShape="1">
          <a:blip r:embed="rId2">
            <a:extLst>
              <a:ext uri="{28A0092B-C50C-407E-A947-70E740481C1C}">
                <a14:useLocalDpi xmlns:a14="http://schemas.microsoft.com/office/drawing/2010/main" val="0"/>
              </a:ext>
            </a:extLst>
          </a:blip>
          <a:srcRect l="26224" t="34986" r="52627" b="39351"/>
          <a:stretch/>
        </p:blipFill>
        <p:spPr bwMode="auto">
          <a:xfrm>
            <a:off x="5220072" y="3237248"/>
            <a:ext cx="3485887" cy="2279984"/>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25009" t="49461" r="57386" b="37026"/>
          <a:stretch/>
        </p:blipFill>
        <p:spPr bwMode="auto">
          <a:xfrm>
            <a:off x="957156" y="3237247"/>
            <a:ext cx="3456384" cy="2279983"/>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459754" y="2684239"/>
            <a:ext cx="8568952" cy="384721"/>
          </a:xfrm>
          <a:prstGeom prst="rect">
            <a:avLst/>
          </a:prstGeom>
        </p:spPr>
        <p:txBody>
          <a:bodyPr wrap="square">
            <a:spAutoFit/>
          </a:bodyPr>
          <a:lstStyle/>
          <a:p>
            <a:r>
              <a:rPr lang="en-GB" sz="1900" b="1" dirty="0"/>
              <a:t>The ‘Silhouette Coefficient’ and ‘k-Elbow Graph Results where k = 4.</a:t>
            </a:r>
            <a:endParaRPr lang="en-GB" sz="1900" dirty="0"/>
          </a:p>
        </p:txBody>
      </p:sp>
      <p:sp>
        <p:nvSpPr>
          <p:cNvPr id="7" name="Rectangle 1"/>
          <p:cNvSpPr>
            <a:spLocks noChangeArrowheads="1"/>
          </p:cNvSpPr>
          <p:nvPr/>
        </p:nvSpPr>
        <p:spPr bwMode="auto">
          <a:xfrm>
            <a:off x="467544" y="925836"/>
            <a:ext cx="7564313"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GB" altLang="en-US" sz="2000" b="1" dirty="0">
                <a:latin typeface="Arial Narrow" pitchFamily="34" charset="0"/>
                <a:ea typeface="Times New Roman" pitchFamily="18" charset="0"/>
                <a:cs typeface="Times New Roman" pitchFamily="18" charset="0"/>
              </a:rPr>
              <a:t>RFM Segmentation </a:t>
            </a:r>
            <a:r>
              <a:rPr kumimoji="0" lang="en-GB" altLang="en-US" sz="2000" b="1"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rPr>
              <a:t>Analysis Variables: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rPr>
              <a:t>Recency, Order Frequency, </a:t>
            </a:r>
            <a:r>
              <a:rPr kumimoji="0" lang="en-GB" altLang="en-US" sz="2000" i="0" u="none" strike="noStrike" cap="none" normalizeH="0" baseline="0" dirty="0" err="1">
                <a:ln>
                  <a:noFill/>
                </a:ln>
                <a:solidFill>
                  <a:schemeClr val="tx1"/>
                </a:solidFill>
                <a:effectLst/>
                <a:latin typeface="Arial Narrow" pitchFamily="34" charset="0"/>
                <a:ea typeface="Times New Roman" pitchFamily="18" charset="0"/>
                <a:cs typeface="Times New Roman" pitchFamily="18" charset="0"/>
              </a:rPr>
              <a:t>Dollars_Spent</a:t>
            </a:r>
            <a:endParaRPr kumimoji="0" lang="en-GB" altLang="en-US" sz="2000"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GB" altLang="en-US" sz="11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7439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1</a:t>
            </a:r>
            <a:r>
              <a:rPr lang="en-GB" sz="3200" b="1" baseline="30000" dirty="0">
                <a:solidFill>
                  <a:srgbClr val="000099"/>
                </a:solidFill>
                <a:effectLst/>
                <a:latin typeface="Arial Narrow" panose="020B0606020202030204" pitchFamily="34" charset="0"/>
              </a:rPr>
              <a:t>st</a:t>
            </a:r>
            <a:r>
              <a:rPr lang="en-GB" sz="3200" b="1" dirty="0">
                <a:solidFill>
                  <a:srgbClr val="000099"/>
                </a:solidFill>
                <a:effectLst/>
                <a:latin typeface="Arial Narrow" panose="020B0606020202030204" pitchFamily="34" charset="0"/>
              </a:rPr>
              <a:t> Level of Analysis – Customer Segmentation</a:t>
            </a:r>
          </a:p>
        </p:txBody>
      </p:sp>
      <p:pic>
        <p:nvPicPr>
          <p:cNvPr id="7" name="Picture 6"/>
          <p:cNvPicPr/>
          <p:nvPr/>
        </p:nvPicPr>
        <p:blipFill rotWithShape="1">
          <a:blip r:embed="rId2"/>
          <a:srcRect l="24138" t="34321" r="61274" b="45740"/>
          <a:stretch/>
        </p:blipFill>
        <p:spPr bwMode="auto">
          <a:xfrm>
            <a:off x="539552" y="922789"/>
            <a:ext cx="2664296" cy="2337189"/>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2"/>
          <a:srcRect l="24138" t="65113" r="60918" b="13655"/>
          <a:stretch/>
        </p:blipFill>
        <p:spPr bwMode="auto">
          <a:xfrm>
            <a:off x="3743908" y="836712"/>
            <a:ext cx="2232248" cy="2337189"/>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srcRect l="23608" t="35859" r="61069" b="42909"/>
          <a:stretch/>
        </p:blipFill>
        <p:spPr bwMode="auto">
          <a:xfrm>
            <a:off x="395536" y="3178785"/>
            <a:ext cx="2936309" cy="2393525"/>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3"/>
          <a:srcRect l="23872" t="67943" r="61654" b="9881"/>
          <a:stretch/>
        </p:blipFill>
        <p:spPr bwMode="auto">
          <a:xfrm>
            <a:off x="3635896" y="3284984"/>
            <a:ext cx="2736304" cy="2520280"/>
          </a:xfrm>
          <a:prstGeom prst="rect">
            <a:avLst/>
          </a:prstGeom>
          <a:ln>
            <a:noFill/>
          </a:ln>
          <a:extLst>
            <a:ext uri="{53640926-AAD7-44D8-BBD7-CCE9431645EC}">
              <a14:shadowObscured xmlns:a14="http://schemas.microsoft.com/office/drawing/2010/main"/>
            </a:ext>
          </a:extLst>
        </p:spPr>
      </p:pic>
      <p:pic>
        <p:nvPicPr>
          <p:cNvPr id="11" name="Picture 10" descr="Advanced Customer Segmentation Techniques - CCG"/>
          <p:cNvPicPr/>
          <p:nvPr/>
        </p:nvPicPr>
        <p:blipFill>
          <a:blip r:embed="rId4">
            <a:extLst>
              <a:ext uri="{28A0092B-C50C-407E-A947-70E740481C1C}">
                <a14:useLocalDpi xmlns:a14="http://schemas.microsoft.com/office/drawing/2010/main" val="0"/>
              </a:ext>
            </a:extLst>
          </a:blip>
          <a:srcRect/>
          <a:stretch>
            <a:fillRect/>
          </a:stretch>
        </p:blipFill>
        <p:spPr bwMode="auto">
          <a:xfrm>
            <a:off x="6228184" y="1194827"/>
            <a:ext cx="2808312" cy="3384506"/>
          </a:xfrm>
          <a:prstGeom prst="rect">
            <a:avLst/>
          </a:prstGeom>
          <a:noFill/>
          <a:ln>
            <a:noFill/>
          </a:ln>
        </p:spPr>
      </p:pic>
    </p:spTree>
    <p:extLst>
      <p:ext uri="{BB962C8B-B14F-4D97-AF65-F5344CB8AC3E}">
        <p14:creationId xmlns:p14="http://schemas.microsoft.com/office/powerpoint/2010/main" val="864621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1</a:t>
            </a:r>
            <a:r>
              <a:rPr lang="en-GB" sz="3200" b="1" baseline="30000" dirty="0">
                <a:solidFill>
                  <a:srgbClr val="000099"/>
                </a:solidFill>
                <a:effectLst/>
                <a:latin typeface="Arial Narrow" panose="020B0606020202030204" pitchFamily="34" charset="0"/>
              </a:rPr>
              <a:t>st</a:t>
            </a:r>
            <a:r>
              <a:rPr lang="en-GB" sz="3200" b="1" dirty="0">
                <a:solidFill>
                  <a:srgbClr val="000099"/>
                </a:solidFill>
                <a:effectLst/>
                <a:latin typeface="Arial Narrow" panose="020B0606020202030204" pitchFamily="34" charset="0"/>
              </a:rPr>
              <a:t> Level of Analysis – Model Evaluation</a:t>
            </a:r>
          </a:p>
        </p:txBody>
      </p:sp>
      <p:pic>
        <p:nvPicPr>
          <p:cNvPr id="11" name="Picture 10"/>
          <p:cNvPicPr/>
          <p:nvPr/>
        </p:nvPicPr>
        <p:blipFill rotWithShape="1">
          <a:blip r:embed="rId2"/>
          <a:srcRect l="24519" t="29932" r="37501" b="9065"/>
          <a:stretch/>
        </p:blipFill>
        <p:spPr bwMode="auto">
          <a:xfrm>
            <a:off x="179513" y="1340768"/>
            <a:ext cx="8964488" cy="5256584"/>
          </a:xfrm>
          <a:prstGeom prst="rect">
            <a:avLst/>
          </a:prstGeom>
          <a:ln>
            <a:noFill/>
          </a:ln>
          <a:extLst>
            <a:ext uri="{53640926-AAD7-44D8-BBD7-CCE9431645EC}">
              <a14:shadowObscured xmlns:a14="http://schemas.microsoft.com/office/drawing/2010/main"/>
            </a:ext>
          </a:extLst>
        </p:spPr>
      </p:pic>
      <p:sp>
        <p:nvSpPr>
          <p:cNvPr id="12" name="Rectangle 11"/>
          <p:cNvSpPr/>
          <p:nvPr/>
        </p:nvSpPr>
        <p:spPr>
          <a:xfrm>
            <a:off x="323527" y="764704"/>
            <a:ext cx="3240361" cy="523220"/>
          </a:xfrm>
          <a:prstGeom prst="rect">
            <a:avLst/>
          </a:prstGeom>
        </p:spPr>
        <p:txBody>
          <a:bodyPr wrap="square">
            <a:spAutoFit/>
          </a:bodyPr>
          <a:lstStyle/>
          <a:p>
            <a:r>
              <a:rPr lang="en-GB" sz="2800" b="1" dirty="0"/>
              <a:t>Model Evaluation</a:t>
            </a:r>
            <a:endParaRPr lang="en-GB" sz="2800" dirty="0"/>
          </a:p>
        </p:txBody>
      </p:sp>
    </p:spTree>
    <p:extLst>
      <p:ext uri="{BB962C8B-B14F-4D97-AF65-F5344CB8AC3E}">
        <p14:creationId xmlns:p14="http://schemas.microsoft.com/office/powerpoint/2010/main" val="1160056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1</a:t>
            </a:r>
            <a:r>
              <a:rPr lang="en-GB" sz="3200" b="1" baseline="30000" dirty="0">
                <a:solidFill>
                  <a:srgbClr val="000099"/>
                </a:solidFill>
                <a:effectLst/>
                <a:latin typeface="Arial Narrow" panose="020B0606020202030204" pitchFamily="34" charset="0"/>
              </a:rPr>
              <a:t>st</a:t>
            </a:r>
            <a:r>
              <a:rPr lang="en-GB" sz="3200" b="1" dirty="0">
                <a:solidFill>
                  <a:srgbClr val="000099"/>
                </a:solidFill>
                <a:effectLst/>
                <a:latin typeface="Arial Narrow" panose="020B0606020202030204" pitchFamily="34" charset="0"/>
              </a:rPr>
              <a:t> Level of Analysis – Model Evaluation</a:t>
            </a:r>
          </a:p>
        </p:txBody>
      </p:sp>
      <p:sp>
        <p:nvSpPr>
          <p:cNvPr id="12" name="Rectangle 11"/>
          <p:cNvSpPr/>
          <p:nvPr/>
        </p:nvSpPr>
        <p:spPr>
          <a:xfrm>
            <a:off x="179512" y="1023119"/>
            <a:ext cx="7992889" cy="461665"/>
          </a:xfrm>
          <a:prstGeom prst="rect">
            <a:avLst/>
          </a:prstGeom>
        </p:spPr>
        <p:txBody>
          <a:bodyPr wrap="square">
            <a:spAutoFit/>
          </a:bodyPr>
          <a:lstStyle/>
          <a:p>
            <a:r>
              <a:rPr lang="en-GB" sz="2400" b="1" dirty="0"/>
              <a:t>Hierarchical Clustering Model - Dendograms</a:t>
            </a:r>
            <a:endParaRPr lang="en-GB" sz="2400" dirty="0"/>
          </a:p>
        </p:txBody>
      </p:sp>
      <p:pic>
        <p:nvPicPr>
          <p:cNvPr id="5" name="Picture 4"/>
          <p:cNvPicPr/>
          <p:nvPr/>
        </p:nvPicPr>
        <p:blipFill rotWithShape="1">
          <a:blip r:embed="rId2">
            <a:extLst>
              <a:ext uri="{28A0092B-C50C-407E-A947-70E740481C1C}">
                <a14:useLocalDpi xmlns:a14="http://schemas.microsoft.com/office/drawing/2010/main" val="0"/>
              </a:ext>
            </a:extLst>
          </a:blip>
          <a:srcRect l="25397" t="33479" r="40816" b="23790"/>
          <a:stretch/>
        </p:blipFill>
        <p:spPr bwMode="auto">
          <a:xfrm>
            <a:off x="971600" y="1628800"/>
            <a:ext cx="7560840" cy="4248472"/>
          </a:xfrm>
          <a:prstGeom prst="rect">
            <a:avLst/>
          </a:prstGeom>
          <a:ln>
            <a:noFill/>
          </a:ln>
          <a:extLst>
            <a:ext uri="{53640926-AAD7-44D8-BBD7-CCE9431645EC}">
              <a14:shadowObscured xmlns:a14="http://schemas.microsoft.com/office/drawing/2010/main"/>
            </a:ext>
          </a:extLst>
        </p:spPr>
      </p:pic>
      <p:cxnSp>
        <p:nvCxnSpPr>
          <p:cNvPr id="4" name="Straight Connector 3"/>
          <p:cNvCxnSpPr/>
          <p:nvPr/>
        </p:nvCxnSpPr>
        <p:spPr>
          <a:xfrm>
            <a:off x="1360626" y="4611572"/>
            <a:ext cx="6984776" cy="0"/>
          </a:xfrm>
          <a:prstGeom prst="line">
            <a:avLst/>
          </a:prstGeom>
          <a:ln w="38100">
            <a:solidFill>
              <a:srgbClr val="00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91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1</a:t>
            </a:r>
            <a:r>
              <a:rPr lang="en-GB" sz="3200" b="1" baseline="30000" dirty="0">
                <a:solidFill>
                  <a:srgbClr val="000099"/>
                </a:solidFill>
                <a:effectLst/>
                <a:latin typeface="Arial Narrow" panose="020B0606020202030204" pitchFamily="34" charset="0"/>
              </a:rPr>
              <a:t>st</a:t>
            </a:r>
            <a:r>
              <a:rPr lang="en-GB" sz="3200" b="1" dirty="0">
                <a:solidFill>
                  <a:srgbClr val="000099"/>
                </a:solidFill>
                <a:effectLst/>
                <a:latin typeface="Arial Narrow" panose="020B0606020202030204" pitchFamily="34" charset="0"/>
              </a:rPr>
              <a:t> Level of Analysis – Model Evaluation</a:t>
            </a:r>
          </a:p>
        </p:txBody>
      </p:sp>
      <p:sp>
        <p:nvSpPr>
          <p:cNvPr id="12" name="Rectangle 11"/>
          <p:cNvSpPr/>
          <p:nvPr/>
        </p:nvSpPr>
        <p:spPr>
          <a:xfrm>
            <a:off x="179513" y="764704"/>
            <a:ext cx="4752528" cy="461665"/>
          </a:xfrm>
          <a:prstGeom prst="rect">
            <a:avLst/>
          </a:prstGeom>
        </p:spPr>
        <p:txBody>
          <a:bodyPr wrap="square">
            <a:spAutoFit/>
          </a:bodyPr>
          <a:lstStyle/>
          <a:p>
            <a:r>
              <a:rPr lang="en-GB" sz="2400" b="1" dirty="0"/>
              <a:t>Hierarchical Clustering Model </a:t>
            </a:r>
            <a:endParaRPr lang="en-GB" sz="2400" dirty="0"/>
          </a:p>
        </p:txBody>
      </p:sp>
      <p:pic>
        <p:nvPicPr>
          <p:cNvPr id="6" name="Picture 5"/>
          <p:cNvPicPr/>
          <p:nvPr/>
        </p:nvPicPr>
        <p:blipFill rotWithShape="1">
          <a:blip r:embed="rId2"/>
          <a:srcRect l="7591" t="16033" r="52246" b="13370"/>
          <a:stretch/>
        </p:blipFill>
        <p:spPr bwMode="auto">
          <a:xfrm>
            <a:off x="0" y="1235400"/>
            <a:ext cx="9144000" cy="5622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0372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27784" y="1412776"/>
            <a:ext cx="6408712" cy="4392488"/>
          </a:xfrm>
        </p:spPr>
        <p:txBody>
          <a:bodyPr>
            <a:noAutofit/>
          </a:bodyPr>
          <a:lstStyle/>
          <a:p>
            <a:r>
              <a:rPr lang="en-GB" sz="2600" dirty="0">
                <a:latin typeface="Arial Narrow" panose="020B0606020202030204" pitchFamily="34" charset="0"/>
              </a:rPr>
              <a:t>Context</a:t>
            </a:r>
          </a:p>
          <a:p>
            <a:r>
              <a:rPr lang="en-GB" sz="2600" b="0" dirty="0">
                <a:latin typeface="Arial Narrow" panose="020B0606020202030204" pitchFamily="34" charset="0"/>
              </a:rPr>
              <a:t>Introduction</a:t>
            </a:r>
          </a:p>
          <a:p>
            <a:r>
              <a:rPr lang="en-GB" sz="2600" dirty="0">
                <a:latin typeface="Arial Narrow" panose="020B0606020202030204" pitchFamily="34" charset="0"/>
              </a:rPr>
              <a:t>Goal &amp; Objectives</a:t>
            </a:r>
            <a:endParaRPr lang="en-GB" sz="2600" b="0" dirty="0">
              <a:latin typeface="Arial Narrow" panose="020B0606020202030204" pitchFamily="34" charset="0"/>
            </a:endParaRPr>
          </a:p>
          <a:p>
            <a:r>
              <a:rPr lang="en-GB" sz="2600" dirty="0">
                <a:latin typeface="Arial Narrow" panose="020B0606020202030204" pitchFamily="34" charset="0"/>
              </a:rPr>
              <a:t>Business Questions</a:t>
            </a:r>
            <a:endParaRPr lang="en-GB" sz="2600" b="0" dirty="0">
              <a:latin typeface="Arial Narrow" panose="020B0606020202030204" pitchFamily="34" charset="0"/>
            </a:endParaRPr>
          </a:p>
          <a:p>
            <a:r>
              <a:rPr lang="en-GB" sz="2600" b="0" dirty="0">
                <a:latin typeface="Arial Narrow" panose="020B0606020202030204" pitchFamily="34" charset="0"/>
              </a:rPr>
              <a:t>Research Hypothesis</a:t>
            </a:r>
          </a:p>
          <a:p>
            <a:r>
              <a:rPr lang="en-GB" sz="2600" dirty="0">
                <a:latin typeface="Arial Narrow" panose="020B0606020202030204" pitchFamily="34" charset="0"/>
              </a:rPr>
              <a:t>Data Cleaning &amp; Pre-processing</a:t>
            </a:r>
          </a:p>
          <a:p>
            <a:r>
              <a:rPr lang="en-GB" sz="2600" dirty="0">
                <a:latin typeface="Arial Narrow" panose="020B0606020202030204" pitchFamily="34" charset="0"/>
              </a:rPr>
              <a:t>Data Analysis &amp; Results</a:t>
            </a:r>
          </a:p>
          <a:p>
            <a:r>
              <a:rPr lang="en-GB" sz="2600" b="0" dirty="0">
                <a:latin typeface="Arial Narrow" panose="020B0606020202030204" pitchFamily="34" charset="0"/>
              </a:rPr>
              <a:t>Conclusion</a:t>
            </a:r>
          </a:p>
        </p:txBody>
      </p:sp>
      <p:sp>
        <p:nvSpPr>
          <p:cNvPr id="2" name="Title 1"/>
          <p:cNvSpPr>
            <a:spLocks noGrp="1"/>
          </p:cNvSpPr>
          <p:nvPr>
            <p:ph type="title"/>
          </p:nvPr>
        </p:nvSpPr>
        <p:spPr>
          <a:xfrm>
            <a:off x="0" y="0"/>
            <a:ext cx="8820472" cy="706090"/>
          </a:xfrm>
        </p:spPr>
        <p:txBody>
          <a:bodyPr>
            <a:noAutofit/>
          </a:bodyPr>
          <a:lstStyle/>
          <a:p>
            <a:pPr algn="r"/>
            <a:r>
              <a:rPr lang="en-GB" sz="4800" b="1" dirty="0">
                <a:solidFill>
                  <a:srgbClr val="000099"/>
                </a:solidFill>
                <a:latin typeface="Arial Narrow" panose="020B0606020202030204" pitchFamily="34" charset="0"/>
              </a:rPr>
              <a:t>Content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 y="1412776"/>
            <a:ext cx="2699792" cy="3579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126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1</a:t>
            </a:r>
            <a:r>
              <a:rPr lang="en-GB" sz="3200" b="1" baseline="30000" dirty="0">
                <a:solidFill>
                  <a:srgbClr val="000099"/>
                </a:solidFill>
                <a:effectLst/>
                <a:latin typeface="Arial Narrow" panose="020B0606020202030204" pitchFamily="34" charset="0"/>
              </a:rPr>
              <a:t>st</a:t>
            </a:r>
            <a:r>
              <a:rPr lang="en-GB" sz="3200" b="1" dirty="0">
                <a:solidFill>
                  <a:srgbClr val="000099"/>
                </a:solidFill>
                <a:effectLst/>
                <a:latin typeface="Arial Narrow" panose="020B0606020202030204" pitchFamily="34" charset="0"/>
              </a:rPr>
              <a:t> Level of Analysis – Model Evaluation</a:t>
            </a:r>
          </a:p>
        </p:txBody>
      </p:sp>
      <p:sp>
        <p:nvSpPr>
          <p:cNvPr id="12" name="Rectangle 11"/>
          <p:cNvSpPr/>
          <p:nvPr/>
        </p:nvSpPr>
        <p:spPr>
          <a:xfrm>
            <a:off x="179513" y="764704"/>
            <a:ext cx="4752528" cy="461665"/>
          </a:xfrm>
          <a:prstGeom prst="rect">
            <a:avLst/>
          </a:prstGeom>
        </p:spPr>
        <p:txBody>
          <a:bodyPr wrap="square">
            <a:spAutoFit/>
          </a:bodyPr>
          <a:lstStyle/>
          <a:p>
            <a:r>
              <a:rPr lang="en-GB" sz="2400" b="1" dirty="0"/>
              <a:t>Hierarchical Clustering Model </a:t>
            </a:r>
            <a:endParaRPr lang="en-GB" sz="2400" dirty="0"/>
          </a:p>
        </p:txBody>
      </p:sp>
      <p:pic>
        <p:nvPicPr>
          <p:cNvPr id="5" name="Picture 4"/>
          <p:cNvPicPr/>
          <p:nvPr/>
        </p:nvPicPr>
        <p:blipFill rotWithShape="1">
          <a:blip r:embed="rId2"/>
          <a:srcRect l="25397" t="46235" r="52608" b="28621"/>
          <a:stretch/>
        </p:blipFill>
        <p:spPr bwMode="auto">
          <a:xfrm>
            <a:off x="395536" y="1700808"/>
            <a:ext cx="2799080" cy="1798955"/>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25170" t="28170" r="49887" b="47169"/>
          <a:stretch/>
        </p:blipFill>
        <p:spPr bwMode="auto">
          <a:xfrm>
            <a:off x="5724128" y="1412776"/>
            <a:ext cx="3277235" cy="1821180"/>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3"/>
          <a:srcRect l="25162" t="67428" r="49665" b="8026"/>
          <a:stretch/>
        </p:blipFill>
        <p:spPr bwMode="auto">
          <a:xfrm>
            <a:off x="3275856" y="4293096"/>
            <a:ext cx="3277235" cy="1796415"/>
          </a:xfrm>
          <a:prstGeom prst="rect">
            <a:avLst/>
          </a:prstGeom>
          <a:ln>
            <a:noFill/>
          </a:ln>
          <a:extLst>
            <a:ext uri="{53640926-AAD7-44D8-BBD7-CCE9431645EC}">
              <a14:shadowObscured xmlns:a14="http://schemas.microsoft.com/office/drawing/2010/main"/>
            </a:ext>
          </a:extLst>
        </p:spPr>
      </p:pic>
      <p:sp>
        <p:nvSpPr>
          <p:cNvPr id="9" name="Text Box 87"/>
          <p:cNvSpPr txBox="1"/>
          <p:nvPr/>
        </p:nvSpPr>
        <p:spPr>
          <a:xfrm>
            <a:off x="637134" y="1340768"/>
            <a:ext cx="2443480" cy="35623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GB" sz="1100" b="1">
                <a:effectLst/>
                <a:ea typeface="Calibri"/>
                <a:cs typeface="Times New Roman"/>
              </a:rPr>
              <a:t>Dollar Spent vs Order Frequency</a:t>
            </a:r>
            <a:endParaRPr lang="en-GB" sz="1100">
              <a:effectLst/>
              <a:ea typeface="Calibri"/>
              <a:cs typeface="Times New Roman"/>
            </a:endParaRPr>
          </a:p>
        </p:txBody>
      </p:sp>
      <p:sp>
        <p:nvSpPr>
          <p:cNvPr id="10" name="Text Box 88"/>
          <p:cNvSpPr txBox="1"/>
          <p:nvPr/>
        </p:nvSpPr>
        <p:spPr>
          <a:xfrm>
            <a:off x="5939537" y="1124744"/>
            <a:ext cx="2573055" cy="27277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GB" sz="1100" b="1">
                <a:effectLst/>
                <a:ea typeface="Calibri"/>
                <a:cs typeface="Times New Roman"/>
              </a:rPr>
              <a:t>Dollar Spent vs Recency of Order</a:t>
            </a:r>
            <a:endParaRPr lang="en-GB" sz="1100">
              <a:effectLst/>
              <a:ea typeface="Calibri"/>
              <a:cs typeface="Times New Roman"/>
            </a:endParaRPr>
          </a:p>
        </p:txBody>
      </p:sp>
      <p:sp>
        <p:nvSpPr>
          <p:cNvPr id="11" name="Text Box 89"/>
          <p:cNvSpPr txBox="1"/>
          <p:nvPr/>
        </p:nvSpPr>
        <p:spPr>
          <a:xfrm>
            <a:off x="3312160" y="3933056"/>
            <a:ext cx="3060040" cy="25146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GB" sz="1100" b="1">
                <a:effectLst/>
                <a:ea typeface="Calibri"/>
                <a:cs typeface="Times New Roman"/>
              </a:rPr>
              <a:t>Frequency of Order vs Recency of Order</a:t>
            </a:r>
            <a:endParaRPr lang="en-GB" sz="1100">
              <a:effectLst/>
              <a:ea typeface="Calibri"/>
              <a:cs typeface="Times New Roman"/>
            </a:endParaRPr>
          </a:p>
        </p:txBody>
      </p:sp>
    </p:spTree>
    <p:extLst>
      <p:ext uri="{BB962C8B-B14F-4D97-AF65-F5344CB8AC3E}">
        <p14:creationId xmlns:p14="http://schemas.microsoft.com/office/powerpoint/2010/main" val="56356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1</a:t>
            </a:r>
            <a:r>
              <a:rPr lang="en-GB" sz="3200" b="1" baseline="30000" dirty="0">
                <a:solidFill>
                  <a:srgbClr val="000099"/>
                </a:solidFill>
                <a:effectLst/>
                <a:latin typeface="Arial Narrow" panose="020B0606020202030204" pitchFamily="34" charset="0"/>
              </a:rPr>
              <a:t>st</a:t>
            </a:r>
            <a:r>
              <a:rPr lang="en-GB" sz="3200" b="1" dirty="0">
                <a:solidFill>
                  <a:srgbClr val="000099"/>
                </a:solidFill>
                <a:effectLst/>
                <a:latin typeface="Arial Narrow" panose="020B0606020202030204" pitchFamily="34" charset="0"/>
              </a:rPr>
              <a:t> Level of Analysis – Model Evaluation</a:t>
            </a:r>
          </a:p>
        </p:txBody>
      </p:sp>
      <p:graphicFrame>
        <p:nvGraphicFramePr>
          <p:cNvPr id="3" name="Table 2"/>
          <p:cNvGraphicFramePr>
            <a:graphicFrameLocks noGrp="1"/>
          </p:cNvGraphicFramePr>
          <p:nvPr>
            <p:extLst>
              <p:ext uri="{D42A27DB-BD31-4B8C-83A1-F6EECF244321}">
                <p14:modId xmlns:p14="http://schemas.microsoft.com/office/powerpoint/2010/main" val="288598685"/>
              </p:ext>
            </p:extLst>
          </p:nvPr>
        </p:nvGraphicFramePr>
        <p:xfrm>
          <a:off x="2051720" y="2996952"/>
          <a:ext cx="5040560" cy="2952328"/>
        </p:xfrm>
        <a:graphic>
          <a:graphicData uri="http://schemas.openxmlformats.org/drawingml/2006/table">
            <a:tbl>
              <a:tblPr firstRow="1" firstCol="1" bandRow="1">
                <a:tableStyleId>{5C22544A-7EE6-4342-B048-85BDC9FD1C3A}</a:tableStyleId>
              </a:tblPr>
              <a:tblGrid>
                <a:gridCol w="956768">
                  <a:extLst>
                    <a:ext uri="{9D8B030D-6E8A-4147-A177-3AD203B41FA5}">
                      <a16:colId xmlns:a16="http://schemas.microsoft.com/office/drawing/2014/main" val="20000"/>
                    </a:ext>
                  </a:extLst>
                </a:gridCol>
                <a:gridCol w="2132504">
                  <a:extLst>
                    <a:ext uri="{9D8B030D-6E8A-4147-A177-3AD203B41FA5}">
                      <a16:colId xmlns:a16="http://schemas.microsoft.com/office/drawing/2014/main" val="20001"/>
                    </a:ext>
                  </a:extLst>
                </a:gridCol>
                <a:gridCol w="1951288">
                  <a:extLst>
                    <a:ext uri="{9D8B030D-6E8A-4147-A177-3AD203B41FA5}">
                      <a16:colId xmlns:a16="http://schemas.microsoft.com/office/drawing/2014/main" val="20002"/>
                    </a:ext>
                  </a:extLst>
                </a:gridCol>
              </a:tblGrid>
              <a:tr h="1274203">
                <a:tc>
                  <a:txBody>
                    <a:bodyPr/>
                    <a:lstStyle/>
                    <a:p>
                      <a:pPr algn="ctr">
                        <a:spcAft>
                          <a:spcPts val="0"/>
                        </a:spcAft>
                      </a:pPr>
                      <a:r>
                        <a:rPr lang="en-GB" sz="1800" kern="1800" dirty="0">
                          <a:effectLst/>
                        </a:rPr>
                        <a:t>S/No</a:t>
                      </a:r>
                      <a:endParaRPr lang="en-GB" sz="1800" dirty="0">
                        <a:effectLst/>
                        <a:latin typeface="Calibri"/>
                        <a:cs typeface="Times New Roman"/>
                      </a:endParaRPr>
                    </a:p>
                  </a:txBody>
                  <a:tcPr marL="68580" marR="68580" marT="0" marB="0" anchor="ctr"/>
                </a:tc>
                <a:tc>
                  <a:txBody>
                    <a:bodyPr/>
                    <a:lstStyle/>
                    <a:p>
                      <a:pPr algn="ctr">
                        <a:spcAft>
                          <a:spcPts val="0"/>
                        </a:spcAft>
                      </a:pPr>
                      <a:r>
                        <a:rPr lang="en-GB" sz="1800" kern="1800" dirty="0">
                          <a:effectLst/>
                        </a:rPr>
                        <a:t>Model Type</a:t>
                      </a:r>
                      <a:endParaRPr lang="en-GB" sz="1800" dirty="0">
                        <a:effectLst/>
                        <a:latin typeface="Calibri"/>
                        <a:cs typeface="Times New Roman"/>
                      </a:endParaRPr>
                    </a:p>
                  </a:txBody>
                  <a:tcPr marL="68580" marR="68580" marT="0" marB="0" anchor="ctr"/>
                </a:tc>
                <a:tc>
                  <a:txBody>
                    <a:bodyPr/>
                    <a:lstStyle/>
                    <a:p>
                      <a:pPr algn="ctr">
                        <a:spcAft>
                          <a:spcPts val="0"/>
                        </a:spcAft>
                      </a:pPr>
                      <a:r>
                        <a:rPr lang="en-GB" sz="1800" kern="1800" dirty="0">
                          <a:effectLst/>
                        </a:rPr>
                        <a:t>Accuracy Score</a:t>
                      </a:r>
                      <a:endParaRPr lang="en-GB" sz="1800" dirty="0">
                        <a:effectLst/>
                        <a:latin typeface="Calibri"/>
                        <a:cs typeface="Times New Roman"/>
                      </a:endParaRPr>
                    </a:p>
                  </a:txBody>
                  <a:tcPr marL="68580" marR="68580" marT="0" marB="0" anchor="ctr"/>
                </a:tc>
                <a:extLst>
                  <a:ext uri="{0D108BD9-81ED-4DB2-BD59-A6C34878D82A}">
                    <a16:rowId xmlns:a16="http://schemas.microsoft.com/office/drawing/2014/main" val="10000"/>
                  </a:ext>
                </a:extLst>
              </a:tr>
              <a:tr h="792426">
                <a:tc>
                  <a:txBody>
                    <a:bodyPr/>
                    <a:lstStyle/>
                    <a:p>
                      <a:pPr algn="ctr">
                        <a:spcAft>
                          <a:spcPts val="0"/>
                        </a:spcAft>
                      </a:pPr>
                      <a:r>
                        <a:rPr lang="en-GB" sz="1800" kern="1800">
                          <a:effectLst/>
                        </a:rPr>
                        <a:t>1.</a:t>
                      </a:r>
                      <a:endParaRPr lang="en-GB" sz="1800">
                        <a:effectLst/>
                        <a:latin typeface="Calibri"/>
                        <a:cs typeface="Times New Roman"/>
                      </a:endParaRPr>
                    </a:p>
                  </a:txBody>
                  <a:tcPr marL="68580" marR="68580" marT="0" marB="0" anchor="ctr"/>
                </a:tc>
                <a:tc>
                  <a:txBody>
                    <a:bodyPr/>
                    <a:lstStyle/>
                    <a:p>
                      <a:pPr>
                        <a:spcAft>
                          <a:spcPts val="0"/>
                        </a:spcAft>
                      </a:pPr>
                      <a:r>
                        <a:rPr lang="en-GB" sz="1800" kern="1800" dirty="0">
                          <a:effectLst/>
                        </a:rPr>
                        <a:t>K-Mean</a:t>
                      </a:r>
                      <a:endParaRPr lang="en-GB" sz="1800" dirty="0">
                        <a:effectLst/>
                        <a:latin typeface="Calibri"/>
                        <a:cs typeface="Times New Roman"/>
                      </a:endParaRPr>
                    </a:p>
                  </a:txBody>
                  <a:tcPr marL="68580" marR="68580" marT="0" marB="0" anchor="ctr"/>
                </a:tc>
                <a:tc>
                  <a:txBody>
                    <a:bodyPr/>
                    <a:lstStyle/>
                    <a:p>
                      <a:pPr algn="ctr">
                        <a:spcAft>
                          <a:spcPts val="0"/>
                        </a:spcAft>
                      </a:pPr>
                      <a:r>
                        <a:rPr lang="en-GB" sz="1800" kern="1800" dirty="0">
                          <a:effectLst/>
                        </a:rPr>
                        <a:t>42.2% </a:t>
                      </a:r>
                      <a:endParaRPr lang="en-GB" sz="1800" dirty="0">
                        <a:effectLst/>
                        <a:latin typeface="Calibri"/>
                        <a:cs typeface="Times New Roman"/>
                      </a:endParaRPr>
                    </a:p>
                  </a:txBody>
                  <a:tcPr marL="68580" marR="68580" marT="0" marB="0" anchor="ctr"/>
                </a:tc>
                <a:extLst>
                  <a:ext uri="{0D108BD9-81ED-4DB2-BD59-A6C34878D82A}">
                    <a16:rowId xmlns:a16="http://schemas.microsoft.com/office/drawing/2014/main" val="10001"/>
                  </a:ext>
                </a:extLst>
              </a:tr>
              <a:tr h="885699">
                <a:tc>
                  <a:txBody>
                    <a:bodyPr/>
                    <a:lstStyle/>
                    <a:p>
                      <a:pPr algn="ctr">
                        <a:spcAft>
                          <a:spcPts val="0"/>
                        </a:spcAft>
                      </a:pPr>
                      <a:r>
                        <a:rPr lang="en-GB" sz="1800" kern="1800">
                          <a:effectLst/>
                        </a:rPr>
                        <a:t>2.</a:t>
                      </a:r>
                      <a:endParaRPr lang="en-GB" sz="1800">
                        <a:effectLst/>
                        <a:latin typeface="Calibri"/>
                        <a:cs typeface="Times New Roman"/>
                      </a:endParaRPr>
                    </a:p>
                  </a:txBody>
                  <a:tcPr marL="68580" marR="68580" marT="0" marB="0" anchor="ctr"/>
                </a:tc>
                <a:tc>
                  <a:txBody>
                    <a:bodyPr/>
                    <a:lstStyle/>
                    <a:p>
                      <a:pPr>
                        <a:spcAft>
                          <a:spcPts val="0"/>
                        </a:spcAft>
                      </a:pPr>
                      <a:r>
                        <a:rPr lang="en-GB" sz="1800" kern="1800" dirty="0">
                          <a:effectLst/>
                        </a:rPr>
                        <a:t>Hierarchical Clustering</a:t>
                      </a:r>
                      <a:endParaRPr lang="en-GB" sz="1800" dirty="0">
                        <a:effectLst/>
                        <a:latin typeface="Calibri"/>
                        <a:cs typeface="Times New Roman"/>
                      </a:endParaRPr>
                    </a:p>
                  </a:txBody>
                  <a:tcPr marL="68580" marR="68580" marT="0" marB="0" anchor="ctr"/>
                </a:tc>
                <a:tc>
                  <a:txBody>
                    <a:bodyPr/>
                    <a:lstStyle/>
                    <a:p>
                      <a:pPr algn="ctr">
                        <a:spcAft>
                          <a:spcPts val="0"/>
                        </a:spcAft>
                      </a:pPr>
                      <a:r>
                        <a:rPr lang="en-GB" sz="1800" kern="1800" dirty="0">
                          <a:effectLst/>
                          <a:latin typeface="+mn-lt"/>
                          <a:cs typeface="+mn-cs"/>
                        </a:rPr>
                        <a:t>7.14%</a:t>
                      </a:r>
                      <a:endParaRPr lang="en-GB" sz="1800" dirty="0">
                        <a:effectLst/>
                        <a:latin typeface="Calibri"/>
                        <a:cs typeface="Times New Roman"/>
                      </a:endParaRPr>
                    </a:p>
                  </a:txBody>
                  <a:tcPr marL="68580" marR="68580" marT="0" marB="0" anchor="ctr"/>
                </a:tc>
                <a:extLst>
                  <a:ext uri="{0D108BD9-81ED-4DB2-BD59-A6C34878D82A}">
                    <a16:rowId xmlns:a16="http://schemas.microsoft.com/office/drawing/2014/main" val="10002"/>
                  </a:ext>
                </a:extLst>
              </a:tr>
            </a:tbl>
          </a:graphicData>
        </a:graphic>
      </p:graphicFrame>
      <p:sp>
        <p:nvSpPr>
          <p:cNvPr id="6" name="Rectangle 1"/>
          <p:cNvSpPr>
            <a:spLocks noChangeArrowheads="1"/>
          </p:cNvSpPr>
          <p:nvPr/>
        </p:nvSpPr>
        <p:spPr bwMode="auto">
          <a:xfrm>
            <a:off x="539552" y="841648"/>
            <a:ext cx="75643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rPr>
              <a:t>SUMMARY: ALL MODELS</a:t>
            </a:r>
            <a:r>
              <a:rPr kumimoji="0" lang="en-GB" altLang="en-US" sz="2000" b="1" i="0" u="none" strike="noStrike" cap="none" normalizeH="0" baseline="0" dirty="0">
                <a:ln>
                  <a:noFill/>
                </a:ln>
                <a:solidFill>
                  <a:schemeClr val="tx1"/>
                </a:solidFill>
                <a:effectLst/>
                <a:latin typeface="Calibri"/>
                <a:ea typeface="Times New Roman" pitchFamily="18" charset="0"/>
                <a:cs typeface="Times New Roman" pitchFamily="18" charset="0"/>
              </a:rPr>
              <a:t>’</a:t>
            </a:r>
            <a:r>
              <a:rPr kumimoji="0" lang="en-GB" altLang="en-US" sz="2000" b="1"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rPr>
              <a:t> PERFORMANCE COMPARISON MATRIX</a:t>
            </a:r>
            <a:endParaRPr kumimoji="0" lang="en-GB" altLang="en-US" sz="11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1"/>
          <p:cNvSpPr>
            <a:spLocks noChangeArrowheads="1"/>
          </p:cNvSpPr>
          <p:nvPr/>
        </p:nvSpPr>
        <p:spPr bwMode="auto">
          <a:xfrm>
            <a:off x="627708" y="1556792"/>
            <a:ext cx="7564313"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rPr>
              <a:t>Analysis Variables: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rPr>
              <a:t>Response: Purchase (Yes</a:t>
            </a:r>
            <a:r>
              <a:rPr kumimoji="0" lang="en-GB" altLang="en-US" sz="2000" i="0" u="none" strike="noStrike" cap="none" normalizeH="0" dirty="0">
                <a:ln>
                  <a:noFill/>
                </a:ln>
                <a:solidFill>
                  <a:schemeClr val="tx1"/>
                </a:solidFill>
                <a:effectLst/>
                <a:latin typeface="Arial Narrow" pitchFamily="34" charset="0"/>
                <a:ea typeface="Times New Roman" pitchFamily="18" charset="0"/>
                <a:cs typeface="Times New Roman" pitchFamily="18" charset="0"/>
              </a:rPr>
              <a:t> or No)</a:t>
            </a:r>
            <a:endParaRPr kumimoji="0" lang="en-GB" altLang="en-US" sz="2000"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rPr>
              <a:t>Predictors: Recency, Order Frequency, </a:t>
            </a:r>
            <a:r>
              <a:rPr kumimoji="0" lang="en-GB" altLang="en-US" sz="2000" i="0" u="none" strike="noStrike" cap="none" normalizeH="0" baseline="0" dirty="0" err="1">
                <a:ln>
                  <a:noFill/>
                </a:ln>
                <a:solidFill>
                  <a:schemeClr val="tx1"/>
                </a:solidFill>
                <a:effectLst/>
                <a:latin typeface="Arial Narrow" pitchFamily="34" charset="0"/>
                <a:ea typeface="Times New Roman" pitchFamily="18" charset="0"/>
                <a:cs typeface="Times New Roman" pitchFamily="18" charset="0"/>
              </a:rPr>
              <a:t>Dollars_Spent</a:t>
            </a:r>
            <a:endParaRPr kumimoji="0" lang="en-GB" altLang="en-US" sz="2000"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GB" altLang="en-US" sz="11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099510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1</a:t>
            </a:r>
            <a:r>
              <a:rPr lang="en-GB" sz="3200" b="1" baseline="30000" dirty="0">
                <a:solidFill>
                  <a:srgbClr val="000099"/>
                </a:solidFill>
                <a:effectLst/>
                <a:latin typeface="Arial Narrow" panose="020B0606020202030204" pitchFamily="34" charset="0"/>
              </a:rPr>
              <a:t>st</a:t>
            </a:r>
            <a:r>
              <a:rPr lang="en-GB" sz="3200" b="1" dirty="0">
                <a:solidFill>
                  <a:srgbClr val="000099"/>
                </a:solidFill>
                <a:effectLst/>
                <a:latin typeface="Arial Narrow" panose="020B0606020202030204" pitchFamily="34" charset="0"/>
              </a:rPr>
              <a:t> Level of Analysis – Customer Segmentation</a:t>
            </a:r>
          </a:p>
        </p:txBody>
      </p:sp>
      <p:pic>
        <p:nvPicPr>
          <p:cNvPr id="4" name="Picture 3"/>
          <p:cNvPicPr/>
          <p:nvPr/>
        </p:nvPicPr>
        <p:blipFill rotWithShape="1">
          <a:blip r:embed="rId2"/>
          <a:srcRect l="24913" t="44315" r="51486" b="27405"/>
          <a:stretch/>
        </p:blipFill>
        <p:spPr bwMode="auto">
          <a:xfrm>
            <a:off x="367482" y="692696"/>
            <a:ext cx="3524250" cy="2808312"/>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25240" t="39359" r="52469" b="33819"/>
          <a:stretch/>
        </p:blipFill>
        <p:spPr bwMode="auto">
          <a:xfrm>
            <a:off x="4499992" y="746404"/>
            <a:ext cx="3524250" cy="2753133"/>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25405" t="52770" r="51649" b="20116"/>
          <a:stretch/>
        </p:blipFill>
        <p:spPr bwMode="auto">
          <a:xfrm>
            <a:off x="538923" y="3591315"/>
            <a:ext cx="3961069" cy="2757800"/>
          </a:xfrm>
          <a:prstGeom prst="rect">
            <a:avLst/>
          </a:prstGeom>
          <a:ln>
            <a:noFill/>
          </a:ln>
          <a:extLst>
            <a:ext uri="{53640926-AAD7-44D8-BBD7-CCE9431645EC}">
              <a14:shadowObscured xmlns:a14="http://schemas.microsoft.com/office/drawing/2010/main"/>
            </a:ext>
          </a:extLst>
        </p:spPr>
      </p:pic>
      <p:sp>
        <p:nvSpPr>
          <p:cNvPr id="8" name="Rectangle 1"/>
          <p:cNvSpPr>
            <a:spLocks noChangeArrowheads="1"/>
          </p:cNvSpPr>
          <p:nvPr/>
        </p:nvSpPr>
        <p:spPr bwMode="auto">
          <a:xfrm>
            <a:off x="115119" y="674396"/>
            <a:ext cx="367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dirty="0">
                <a:ln>
                  <a:noFill/>
                </a:ln>
                <a:solidFill>
                  <a:schemeClr val="tx1"/>
                </a:solidFill>
                <a:effectLst/>
                <a:latin typeface="Arial Narrow" pitchFamily="34" charset="0"/>
                <a:ea typeface="Times New Roman" pitchFamily="18" charset="0"/>
                <a:cs typeface="Times New Roman" pitchFamily="18" charset="0"/>
              </a:rPr>
              <a:t>A</a:t>
            </a:r>
            <a:endParaRPr kumimoji="0" lang="en-GB" altLang="en-US" sz="1100"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1"/>
          <p:cNvSpPr>
            <a:spLocks noChangeArrowheads="1"/>
          </p:cNvSpPr>
          <p:nvPr/>
        </p:nvSpPr>
        <p:spPr bwMode="auto">
          <a:xfrm>
            <a:off x="115119" y="3823309"/>
            <a:ext cx="367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GB" altLang="en-US" sz="2000" b="1" dirty="0">
                <a:latin typeface="Arial Narrow" pitchFamily="34" charset="0"/>
                <a:cs typeface="Times New Roman" pitchFamily="18" charset="0"/>
              </a:rPr>
              <a:t>C</a:t>
            </a:r>
            <a:endParaRPr kumimoji="0" lang="en-GB" altLang="en-US" sz="11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1"/>
          <p:cNvSpPr>
            <a:spLocks noChangeArrowheads="1"/>
          </p:cNvSpPr>
          <p:nvPr/>
        </p:nvSpPr>
        <p:spPr bwMode="auto">
          <a:xfrm>
            <a:off x="4316164" y="634326"/>
            <a:ext cx="367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GB" altLang="en-US" sz="2000" b="1" dirty="0">
                <a:latin typeface="Arial Narrow" pitchFamily="34" charset="0"/>
                <a:cs typeface="Times New Roman" pitchFamily="18" charset="0"/>
              </a:rPr>
              <a:t>B</a:t>
            </a:r>
            <a:endParaRPr kumimoji="0" lang="en-GB" altLang="en-US" sz="11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4"/>
          <p:cNvSpPr/>
          <p:nvPr/>
        </p:nvSpPr>
        <p:spPr>
          <a:xfrm>
            <a:off x="4499991" y="3501008"/>
            <a:ext cx="4392489" cy="2800767"/>
          </a:xfrm>
          <a:prstGeom prst="rect">
            <a:avLst/>
          </a:prstGeom>
        </p:spPr>
        <p:txBody>
          <a:bodyPr wrap="square">
            <a:spAutoFit/>
          </a:bodyPr>
          <a:lstStyle/>
          <a:p>
            <a:r>
              <a:rPr lang="en-GB" b="1" u="sng" dirty="0"/>
              <a:t>Interpretation of Result of C</a:t>
            </a:r>
          </a:p>
          <a:p>
            <a:endParaRPr lang="en-GB" b="1" u="sng" dirty="0"/>
          </a:p>
          <a:p>
            <a:r>
              <a:rPr lang="en-GB" sz="1400" b="1" dirty="0"/>
              <a:t>Customers in Cluster  (Blue)</a:t>
            </a:r>
            <a:r>
              <a:rPr lang="en-GB" sz="1400" dirty="0"/>
              <a:t> - High Recency of Purchase and Low Frequency of Order </a:t>
            </a:r>
          </a:p>
          <a:p>
            <a:r>
              <a:rPr lang="en-GB" sz="1400" b="1" dirty="0"/>
              <a:t>Customers in Cluster  (Red)</a:t>
            </a:r>
            <a:r>
              <a:rPr lang="en-GB" sz="1400" dirty="0"/>
              <a:t> - High Recency of Purchase and Low Frequency of Order</a:t>
            </a:r>
          </a:p>
          <a:p>
            <a:r>
              <a:rPr lang="en-GB" sz="1400" b="1" dirty="0"/>
              <a:t>Customers in Cluster  (Green)</a:t>
            </a:r>
            <a:r>
              <a:rPr lang="en-GB" sz="1400" dirty="0"/>
              <a:t> - Moderate Recency of Purchase and Moderate Frequency of Order</a:t>
            </a:r>
          </a:p>
          <a:p>
            <a:r>
              <a:rPr lang="en-GB" sz="1400" b="1" dirty="0"/>
              <a:t>Customers in Cluster  (Yellow) </a:t>
            </a:r>
            <a:r>
              <a:rPr lang="en-GB" sz="1400" dirty="0"/>
              <a:t>- Low to Moderate Recency of Purchase and Low to Moderate Frequency of Order</a:t>
            </a:r>
          </a:p>
        </p:txBody>
      </p:sp>
    </p:spTree>
    <p:extLst>
      <p:ext uri="{BB962C8B-B14F-4D97-AF65-F5344CB8AC3E}">
        <p14:creationId xmlns:p14="http://schemas.microsoft.com/office/powerpoint/2010/main" val="394617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1</a:t>
            </a:r>
            <a:r>
              <a:rPr lang="en-GB" sz="3200" b="1" baseline="30000" dirty="0">
                <a:solidFill>
                  <a:srgbClr val="000099"/>
                </a:solidFill>
                <a:effectLst/>
                <a:latin typeface="Arial Narrow" panose="020B0606020202030204" pitchFamily="34" charset="0"/>
              </a:rPr>
              <a:t>st</a:t>
            </a:r>
            <a:r>
              <a:rPr lang="en-GB" sz="3200" b="1" dirty="0">
                <a:solidFill>
                  <a:srgbClr val="000099"/>
                </a:solidFill>
                <a:effectLst/>
                <a:latin typeface="Arial Narrow" panose="020B0606020202030204" pitchFamily="34" charset="0"/>
              </a:rPr>
              <a:t> Level of Analysis – Customer Segmentation</a:t>
            </a:r>
          </a:p>
        </p:txBody>
      </p:sp>
      <p:sp>
        <p:nvSpPr>
          <p:cNvPr id="3" name="Rectangle 2"/>
          <p:cNvSpPr/>
          <p:nvPr/>
        </p:nvSpPr>
        <p:spPr>
          <a:xfrm>
            <a:off x="395536" y="1443841"/>
            <a:ext cx="8280920" cy="3785652"/>
          </a:xfrm>
          <a:prstGeom prst="rect">
            <a:avLst/>
          </a:prstGeom>
        </p:spPr>
        <p:txBody>
          <a:bodyPr wrap="square">
            <a:spAutoFit/>
          </a:bodyPr>
          <a:lstStyle/>
          <a:p>
            <a:r>
              <a:rPr lang="en-GB" b="1" dirty="0">
                <a:latin typeface="Arial" panose="020B0604020202020204" pitchFamily="34" charset="0"/>
                <a:cs typeface="Arial" panose="020B0604020202020204" pitchFamily="34" charset="0"/>
              </a:rPr>
              <a:t>Summary</a:t>
            </a:r>
            <a:endParaRPr lang="en-GB" dirty="0">
              <a:latin typeface="Arial" panose="020B0604020202020204" pitchFamily="34" charset="0"/>
              <a:cs typeface="Arial" panose="020B0604020202020204" pitchFamily="34" charset="0"/>
            </a:endParaRPr>
          </a:p>
          <a:p>
            <a:r>
              <a:rPr lang="en-GB" b="1" i="1" dirty="0">
                <a:latin typeface="Arial" panose="020B0604020202020204" pitchFamily="34" charset="0"/>
                <a:cs typeface="Arial" panose="020B0604020202020204" pitchFamily="34" charset="0"/>
              </a:rPr>
              <a:t>BLUE:	4 Lows and 2 Highs - hence classified as </a:t>
            </a:r>
          </a:p>
          <a:p>
            <a:r>
              <a:rPr lang="en-GB" b="1" i="1" dirty="0">
                <a:latin typeface="Arial" panose="020B0604020202020204" pitchFamily="34" charset="0"/>
                <a:cs typeface="Arial" panose="020B0604020202020204" pitchFamily="34" charset="0"/>
              </a:rPr>
              <a:t>	</a:t>
            </a:r>
            <a:r>
              <a:rPr lang="en-GB" sz="2400" b="1" i="1" dirty="0">
                <a:solidFill>
                  <a:srgbClr val="0000FF"/>
                </a:solidFill>
                <a:latin typeface="Arial" panose="020B0604020202020204" pitchFamily="34" charset="0"/>
                <a:cs typeface="Arial" panose="020B0604020202020204" pitchFamily="34" charset="0"/>
              </a:rPr>
              <a:t>Moderate (Opportunity) Class or Segment</a:t>
            </a:r>
            <a:endParaRPr lang="en-GB" dirty="0">
              <a:solidFill>
                <a:srgbClr val="0000FF"/>
              </a:solidFill>
              <a:latin typeface="Arial" panose="020B0604020202020204" pitchFamily="34" charset="0"/>
              <a:cs typeface="Arial" panose="020B0604020202020204" pitchFamily="34" charset="0"/>
            </a:endParaRPr>
          </a:p>
          <a:p>
            <a:endParaRPr lang="en-GB" b="1" i="1" dirty="0">
              <a:latin typeface="Arial" panose="020B0604020202020204" pitchFamily="34" charset="0"/>
              <a:cs typeface="Arial" panose="020B0604020202020204" pitchFamily="34" charset="0"/>
            </a:endParaRPr>
          </a:p>
          <a:p>
            <a:r>
              <a:rPr lang="en-GB" b="1" i="1" dirty="0">
                <a:latin typeface="Arial" panose="020B0604020202020204" pitchFamily="34" charset="0"/>
                <a:cs typeface="Arial" panose="020B0604020202020204" pitchFamily="34" charset="0"/>
              </a:rPr>
              <a:t>RED:	2 Lows and 4 Highs - hence classified a </a:t>
            </a:r>
          </a:p>
          <a:p>
            <a:r>
              <a:rPr lang="en-GB" b="1" i="1" dirty="0">
                <a:latin typeface="Arial" panose="020B0604020202020204" pitchFamily="34" charset="0"/>
                <a:cs typeface="Arial" panose="020B0604020202020204" pitchFamily="34" charset="0"/>
              </a:rPr>
              <a:t>	</a:t>
            </a:r>
            <a:r>
              <a:rPr lang="en-GB" sz="2400" b="1" i="1" dirty="0">
                <a:solidFill>
                  <a:srgbClr val="FF0000"/>
                </a:solidFill>
                <a:latin typeface="Arial" panose="020B0604020202020204" pitchFamily="34" charset="0"/>
                <a:cs typeface="Arial" panose="020B0604020202020204" pitchFamily="34" charset="0"/>
              </a:rPr>
              <a:t>High (Premium) Class or Segment</a:t>
            </a:r>
            <a:endParaRPr lang="en-GB" dirty="0">
              <a:solidFill>
                <a:srgbClr val="FF0000"/>
              </a:solidFill>
              <a:latin typeface="Arial" panose="020B0604020202020204" pitchFamily="34" charset="0"/>
              <a:cs typeface="Arial" panose="020B0604020202020204" pitchFamily="34" charset="0"/>
            </a:endParaRPr>
          </a:p>
          <a:p>
            <a:endParaRPr lang="en-GB" b="1" i="1" dirty="0">
              <a:solidFill>
                <a:srgbClr val="FF0000"/>
              </a:solidFill>
              <a:latin typeface="Arial" panose="020B0604020202020204" pitchFamily="34" charset="0"/>
              <a:cs typeface="Arial" panose="020B0604020202020204" pitchFamily="34" charset="0"/>
            </a:endParaRPr>
          </a:p>
          <a:p>
            <a:r>
              <a:rPr lang="en-GB" b="1" i="1" dirty="0">
                <a:latin typeface="Arial" panose="020B0604020202020204" pitchFamily="34" charset="0"/>
                <a:cs typeface="Arial" panose="020B0604020202020204" pitchFamily="34" charset="0"/>
              </a:rPr>
              <a:t>GREEN:	   6 Moderates - hence classified as </a:t>
            </a:r>
          </a:p>
          <a:p>
            <a:r>
              <a:rPr lang="en-GB" sz="2400" b="1" i="1" dirty="0">
                <a:latin typeface="Arial" panose="020B0604020202020204" pitchFamily="34" charset="0"/>
                <a:cs typeface="Arial" panose="020B0604020202020204" pitchFamily="34" charset="0"/>
              </a:rPr>
              <a:t>	</a:t>
            </a:r>
            <a:r>
              <a:rPr lang="en-GB" sz="2400" b="1" i="1" dirty="0">
                <a:solidFill>
                  <a:srgbClr val="0000FF"/>
                </a:solidFill>
                <a:latin typeface="Arial" panose="020B0604020202020204" pitchFamily="34" charset="0"/>
                <a:cs typeface="Arial" panose="020B0604020202020204" pitchFamily="34" charset="0"/>
              </a:rPr>
              <a:t>Moderate (Opportunity) Class or Segment</a:t>
            </a:r>
            <a:endParaRPr lang="en-GB" dirty="0">
              <a:solidFill>
                <a:srgbClr val="0000FF"/>
              </a:solidFill>
              <a:latin typeface="Arial" panose="020B0604020202020204" pitchFamily="34" charset="0"/>
              <a:cs typeface="Arial" panose="020B0604020202020204" pitchFamily="34" charset="0"/>
            </a:endParaRPr>
          </a:p>
          <a:p>
            <a:endParaRPr lang="en-GB" b="1" i="1" dirty="0">
              <a:solidFill>
                <a:srgbClr val="0000FF"/>
              </a:solidFill>
              <a:latin typeface="Arial" panose="020B0604020202020204" pitchFamily="34" charset="0"/>
              <a:cs typeface="Arial" panose="020B0604020202020204" pitchFamily="34" charset="0"/>
            </a:endParaRPr>
          </a:p>
          <a:p>
            <a:r>
              <a:rPr lang="en-GB" b="1" i="1" dirty="0">
                <a:latin typeface="Arial" panose="020B0604020202020204" pitchFamily="34" charset="0"/>
                <a:cs typeface="Arial" panose="020B0604020202020204" pitchFamily="34" charset="0"/>
              </a:rPr>
              <a:t>YELLOW:  5 Lows and 1 Moderate hence classified as </a:t>
            </a:r>
          </a:p>
          <a:p>
            <a:r>
              <a:rPr lang="en-GB" b="1" i="1" dirty="0">
                <a:latin typeface="Arial" panose="020B0604020202020204" pitchFamily="34" charset="0"/>
                <a:cs typeface="Arial" panose="020B0604020202020204" pitchFamily="34" charset="0"/>
              </a:rPr>
              <a:t>	</a:t>
            </a:r>
            <a:r>
              <a:rPr lang="en-GB" sz="2400" b="1" i="1" dirty="0">
                <a:solidFill>
                  <a:srgbClr val="FFCC00"/>
                </a:solidFill>
                <a:latin typeface="Arial" panose="020B0604020202020204" pitchFamily="34" charset="0"/>
                <a:cs typeface="Arial" panose="020B0604020202020204" pitchFamily="34" charset="0"/>
              </a:rPr>
              <a:t>Low (Least RFM contributor) Class or Segment</a:t>
            </a:r>
            <a:endParaRPr lang="en-GB" sz="2400" dirty="0">
              <a:solidFill>
                <a:srgbClr val="FFCC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770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5" name="Rectangle 4"/>
          <p:cNvSpPr/>
          <p:nvPr/>
        </p:nvSpPr>
        <p:spPr>
          <a:xfrm>
            <a:off x="5220072" y="1288084"/>
            <a:ext cx="3672408" cy="3477875"/>
          </a:xfrm>
          <a:prstGeom prst="rect">
            <a:avLst/>
          </a:prstGeom>
        </p:spPr>
        <p:txBody>
          <a:bodyPr wrap="square">
            <a:spAutoFit/>
          </a:bodyPr>
          <a:lstStyle/>
          <a:p>
            <a:r>
              <a:rPr lang="en-GB" sz="2000" b="1" dirty="0"/>
              <a:t>Insight</a:t>
            </a:r>
            <a:r>
              <a:rPr lang="en-GB" sz="2000" dirty="0"/>
              <a:t> </a:t>
            </a:r>
          </a:p>
          <a:p>
            <a:r>
              <a:rPr lang="en-GB" sz="2000" dirty="0"/>
              <a:t> Customers aged 32 in absolute (total) value, were the highest spender. </a:t>
            </a:r>
          </a:p>
          <a:p>
            <a:endParaRPr lang="en-GB" sz="2000" dirty="0"/>
          </a:p>
          <a:p>
            <a:r>
              <a:rPr lang="en-GB" sz="2000" dirty="0"/>
              <a:t>If however it is considered for top 10 ages, customers within age group 25-34yrs i.e. youths were highest spender on purchases from the Company. </a:t>
            </a:r>
          </a:p>
        </p:txBody>
      </p:sp>
      <p:sp>
        <p:nvSpPr>
          <p:cNvPr id="6" name="Rectangle 5"/>
          <p:cNvSpPr/>
          <p:nvPr/>
        </p:nvSpPr>
        <p:spPr>
          <a:xfrm>
            <a:off x="158730" y="4737831"/>
            <a:ext cx="8964488" cy="1323439"/>
          </a:xfrm>
          <a:prstGeom prst="rect">
            <a:avLst/>
          </a:prstGeom>
        </p:spPr>
        <p:txBody>
          <a:bodyPr wrap="square">
            <a:spAutoFit/>
          </a:bodyPr>
          <a:lstStyle/>
          <a:p>
            <a:r>
              <a:rPr lang="en-GB" sz="2000" b="1" dirty="0"/>
              <a:t>Recommendation</a:t>
            </a:r>
            <a:r>
              <a:rPr lang="en-GB" sz="2000" dirty="0"/>
              <a:t>:</a:t>
            </a:r>
          </a:p>
          <a:p>
            <a:r>
              <a:rPr lang="en-GB" sz="2000" dirty="0"/>
              <a:t>The Company should therefore aim at promoting Youth specific sale campaigns /programmes to retain their patronage and interests for a very long time.</a:t>
            </a:r>
          </a:p>
        </p:txBody>
      </p:sp>
      <p:sp>
        <p:nvSpPr>
          <p:cNvPr id="7" name="Title 1"/>
          <p:cNvSpPr txBox="1">
            <a:spLocks/>
          </p:cNvSpPr>
          <p:nvPr/>
        </p:nvSpPr>
        <p:spPr>
          <a:xfrm>
            <a:off x="2410074" y="590254"/>
            <a:ext cx="4050196" cy="620688"/>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dirty="0">
                <a:solidFill>
                  <a:srgbClr val="C00000"/>
                </a:solidFill>
                <a:effectLst/>
                <a:latin typeface="Arial Narrow" panose="020B0606020202030204" pitchFamily="34" charset="0"/>
              </a:rPr>
              <a:t>Premium Customer Group</a:t>
            </a:r>
          </a:p>
        </p:txBody>
      </p:sp>
      <p:pic>
        <p:nvPicPr>
          <p:cNvPr id="8" name="Picture 7"/>
          <p:cNvPicPr/>
          <p:nvPr/>
        </p:nvPicPr>
        <p:blipFill rotWithShape="1">
          <a:blip r:embed="rId2"/>
          <a:srcRect l="8302" t="41772" r="58014" b="21097"/>
          <a:stretch/>
        </p:blipFill>
        <p:spPr bwMode="auto">
          <a:xfrm>
            <a:off x="29522" y="1360092"/>
            <a:ext cx="4542478" cy="32454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9725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7" name="Title 1"/>
          <p:cNvSpPr txBox="1">
            <a:spLocks/>
          </p:cNvSpPr>
          <p:nvPr/>
        </p:nvSpPr>
        <p:spPr>
          <a:xfrm>
            <a:off x="2410074" y="548680"/>
            <a:ext cx="4050196" cy="456628"/>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dirty="0">
                <a:solidFill>
                  <a:srgbClr val="C00000"/>
                </a:solidFill>
                <a:effectLst/>
                <a:latin typeface="Arial Narrow" panose="020B0606020202030204" pitchFamily="34" charset="0"/>
              </a:rPr>
              <a:t>Premium Customer Group</a:t>
            </a:r>
          </a:p>
        </p:txBody>
      </p:sp>
      <p:sp>
        <p:nvSpPr>
          <p:cNvPr id="3" name="Rectangle 2"/>
          <p:cNvSpPr/>
          <p:nvPr/>
        </p:nvSpPr>
        <p:spPr>
          <a:xfrm>
            <a:off x="4395987" y="1124744"/>
            <a:ext cx="4568501" cy="3477875"/>
          </a:xfrm>
          <a:prstGeom prst="rect">
            <a:avLst/>
          </a:prstGeom>
        </p:spPr>
        <p:txBody>
          <a:bodyPr wrap="square">
            <a:spAutoFit/>
          </a:bodyPr>
          <a:lstStyle/>
          <a:p>
            <a:r>
              <a:rPr lang="en-GB" sz="2000" b="1" dirty="0"/>
              <a:t>Insight</a:t>
            </a:r>
          </a:p>
          <a:p>
            <a:r>
              <a:rPr lang="en-GB" sz="2000" dirty="0"/>
              <a:t>On the average (in larger numbers) Customers aged 52 spent most on purchases, hence they should be prioritized and targeted with loyalty &amp; reward programmes. </a:t>
            </a:r>
          </a:p>
          <a:p>
            <a:endParaRPr lang="en-GB" sz="2000" dirty="0"/>
          </a:p>
          <a:p>
            <a:r>
              <a:rPr lang="en-GB" sz="2000" dirty="0"/>
              <a:t>However, for top 10 ages Customers within age group 17-52yrs on the average spent most on purchases from the Company. </a:t>
            </a:r>
          </a:p>
        </p:txBody>
      </p:sp>
      <p:sp>
        <p:nvSpPr>
          <p:cNvPr id="9" name="Rectangle 8"/>
          <p:cNvSpPr/>
          <p:nvPr/>
        </p:nvSpPr>
        <p:spPr>
          <a:xfrm>
            <a:off x="218696" y="4509120"/>
            <a:ext cx="8601776" cy="1323439"/>
          </a:xfrm>
          <a:prstGeom prst="rect">
            <a:avLst/>
          </a:prstGeom>
        </p:spPr>
        <p:txBody>
          <a:bodyPr wrap="square">
            <a:spAutoFit/>
          </a:bodyPr>
          <a:lstStyle/>
          <a:p>
            <a:r>
              <a:rPr lang="en-GB" sz="2000" b="1" dirty="0"/>
              <a:t>Recommendation:</a:t>
            </a:r>
          </a:p>
          <a:p>
            <a:r>
              <a:rPr lang="en-GB" sz="2000" dirty="0"/>
              <a:t>The Company should be targeted with more 'ease of purchase' services such as on-line purchase options, advance information of available items regardless of season etc.</a:t>
            </a:r>
          </a:p>
        </p:txBody>
      </p:sp>
      <p:pic>
        <p:nvPicPr>
          <p:cNvPr id="10" name="Picture 9"/>
          <p:cNvPicPr/>
          <p:nvPr/>
        </p:nvPicPr>
        <p:blipFill rotWithShape="1">
          <a:blip r:embed="rId2"/>
          <a:srcRect l="8539" t="34178" r="61939" b="29958"/>
          <a:stretch/>
        </p:blipFill>
        <p:spPr bwMode="auto">
          <a:xfrm>
            <a:off x="35496" y="980728"/>
            <a:ext cx="4216475" cy="33375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9313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7" name="Title 1"/>
          <p:cNvSpPr txBox="1">
            <a:spLocks/>
          </p:cNvSpPr>
          <p:nvPr/>
        </p:nvSpPr>
        <p:spPr>
          <a:xfrm>
            <a:off x="2410074" y="697830"/>
            <a:ext cx="4050196" cy="49892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dirty="0">
                <a:solidFill>
                  <a:srgbClr val="C00000"/>
                </a:solidFill>
                <a:effectLst/>
                <a:latin typeface="Arial Narrow" panose="020B0606020202030204" pitchFamily="34" charset="0"/>
              </a:rPr>
              <a:t>Premium Customer Group</a:t>
            </a:r>
          </a:p>
        </p:txBody>
      </p:sp>
      <p:sp>
        <p:nvSpPr>
          <p:cNvPr id="3" name="Rectangle 2"/>
          <p:cNvSpPr/>
          <p:nvPr/>
        </p:nvSpPr>
        <p:spPr>
          <a:xfrm>
            <a:off x="107504" y="4388911"/>
            <a:ext cx="8964488" cy="1200329"/>
          </a:xfrm>
          <a:prstGeom prst="rect">
            <a:avLst/>
          </a:prstGeom>
        </p:spPr>
        <p:txBody>
          <a:bodyPr wrap="square">
            <a:spAutoFit/>
          </a:bodyPr>
          <a:lstStyle/>
          <a:p>
            <a:r>
              <a:rPr lang="en-GB" b="1" dirty="0"/>
              <a:t>Insight &amp; Recommendations</a:t>
            </a:r>
          </a:p>
          <a:p>
            <a:r>
              <a:rPr lang="en-GB" dirty="0"/>
              <a:t>Within the 'Premium' Customers segment, in absolute value females were more heavy-spender than male customers, hence the Company should strategically target female customers with luxurious and/or more expensive items.</a:t>
            </a:r>
          </a:p>
        </p:txBody>
      </p:sp>
      <p:pic>
        <p:nvPicPr>
          <p:cNvPr id="6" name="Picture 5"/>
          <p:cNvPicPr/>
          <p:nvPr/>
        </p:nvPicPr>
        <p:blipFill rotWithShape="1">
          <a:blip r:embed="rId2"/>
          <a:srcRect l="8302" t="24147" r="63357" b="44495"/>
          <a:stretch/>
        </p:blipFill>
        <p:spPr bwMode="auto">
          <a:xfrm>
            <a:off x="2051720" y="1321442"/>
            <a:ext cx="4176464" cy="28276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750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7" name="Title 1"/>
          <p:cNvSpPr txBox="1">
            <a:spLocks/>
          </p:cNvSpPr>
          <p:nvPr/>
        </p:nvSpPr>
        <p:spPr>
          <a:xfrm>
            <a:off x="2410074" y="625822"/>
            <a:ext cx="4050196" cy="49892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dirty="0">
                <a:solidFill>
                  <a:srgbClr val="C00000"/>
                </a:solidFill>
                <a:effectLst/>
                <a:latin typeface="Arial Narrow" panose="020B0606020202030204" pitchFamily="34" charset="0"/>
              </a:rPr>
              <a:t>Premium Customer Group</a:t>
            </a:r>
          </a:p>
        </p:txBody>
      </p:sp>
      <p:sp>
        <p:nvSpPr>
          <p:cNvPr id="3" name="Rectangle 2"/>
          <p:cNvSpPr/>
          <p:nvPr/>
        </p:nvSpPr>
        <p:spPr>
          <a:xfrm>
            <a:off x="75602" y="4422184"/>
            <a:ext cx="8964488" cy="1477328"/>
          </a:xfrm>
          <a:prstGeom prst="rect">
            <a:avLst/>
          </a:prstGeom>
        </p:spPr>
        <p:txBody>
          <a:bodyPr wrap="square">
            <a:spAutoFit/>
          </a:bodyPr>
          <a:lstStyle/>
          <a:p>
            <a:r>
              <a:rPr lang="en-GB" b="1" dirty="0"/>
              <a:t>Insight &amp; Recommendations</a:t>
            </a:r>
          </a:p>
          <a:p>
            <a:r>
              <a:rPr lang="en-GB" dirty="0"/>
              <a:t>Within the 'Premium' Customers segment, on the average (in more numbers) each female customers spent more than the male,  hence the Company should prioritize constant availability of women and unisex items across  needs, over stocking of male specific items.</a:t>
            </a:r>
          </a:p>
        </p:txBody>
      </p:sp>
      <p:pic>
        <p:nvPicPr>
          <p:cNvPr id="6" name="Picture 5"/>
          <p:cNvPicPr/>
          <p:nvPr/>
        </p:nvPicPr>
        <p:blipFill rotWithShape="1">
          <a:blip r:embed="rId2"/>
          <a:srcRect l="8322" t="25739" r="58155" b="44658"/>
          <a:stretch/>
        </p:blipFill>
        <p:spPr bwMode="auto">
          <a:xfrm>
            <a:off x="1907704" y="1124744"/>
            <a:ext cx="5544615" cy="31311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6083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7" name="Title 1"/>
          <p:cNvSpPr txBox="1">
            <a:spLocks/>
          </p:cNvSpPr>
          <p:nvPr/>
        </p:nvSpPr>
        <p:spPr>
          <a:xfrm>
            <a:off x="2466020" y="576064"/>
            <a:ext cx="4050196" cy="620688"/>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dirty="0">
                <a:solidFill>
                  <a:srgbClr val="C00000"/>
                </a:solidFill>
                <a:effectLst/>
                <a:latin typeface="Arial Narrow" panose="020B0606020202030204" pitchFamily="34" charset="0"/>
              </a:rPr>
              <a:t>Premium Customer Group</a:t>
            </a:r>
          </a:p>
        </p:txBody>
      </p:sp>
      <p:sp>
        <p:nvSpPr>
          <p:cNvPr id="3" name="Rectangle 2"/>
          <p:cNvSpPr/>
          <p:nvPr/>
        </p:nvSpPr>
        <p:spPr>
          <a:xfrm>
            <a:off x="4716016" y="1241926"/>
            <a:ext cx="4427984" cy="1938992"/>
          </a:xfrm>
          <a:prstGeom prst="rect">
            <a:avLst/>
          </a:prstGeom>
        </p:spPr>
        <p:txBody>
          <a:bodyPr wrap="square">
            <a:spAutoFit/>
          </a:bodyPr>
          <a:lstStyle/>
          <a:p>
            <a:r>
              <a:rPr lang="en-GB" sz="2000" b="1" dirty="0"/>
              <a:t>Insight</a:t>
            </a:r>
          </a:p>
          <a:p>
            <a:endParaRPr lang="en-GB" sz="2000" dirty="0"/>
          </a:p>
          <a:p>
            <a:r>
              <a:rPr lang="en-GB" sz="2000" dirty="0"/>
              <a:t>For 'Premium' Customer segment, considering the education level, there was very little difference in 'order frequency'</a:t>
            </a:r>
          </a:p>
        </p:txBody>
      </p:sp>
      <p:pic>
        <p:nvPicPr>
          <p:cNvPr id="6" name="Picture 5"/>
          <p:cNvPicPr/>
          <p:nvPr/>
        </p:nvPicPr>
        <p:blipFill rotWithShape="1">
          <a:blip r:embed="rId2"/>
          <a:srcRect l="9488" t="34705" r="58629" b="29957"/>
          <a:stretch/>
        </p:blipFill>
        <p:spPr bwMode="auto">
          <a:xfrm>
            <a:off x="251520" y="1268760"/>
            <a:ext cx="3960440" cy="3411760"/>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4759716" y="3429000"/>
            <a:ext cx="4204772" cy="2308324"/>
          </a:xfrm>
          <a:prstGeom prst="rect">
            <a:avLst/>
          </a:prstGeom>
        </p:spPr>
        <p:txBody>
          <a:bodyPr wrap="square">
            <a:spAutoFit/>
          </a:bodyPr>
          <a:lstStyle/>
          <a:p>
            <a:r>
              <a:rPr lang="en-GB" b="1" dirty="0"/>
              <a:t>Recommendations</a:t>
            </a:r>
          </a:p>
          <a:p>
            <a:endParaRPr lang="en-GB" dirty="0"/>
          </a:p>
          <a:p>
            <a:r>
              <a:rPr lang="en-GB" dirty="0"/>
              <a:t>There will be no need for the Company to devices different sales promotion campaigns as this may not necessarily improve rate of orders from these segment of customers'''</a:t>
            </a:r>
          </a:p>
        </p:txBody>
      </p:sp>
    </p:spTree>
    <p:extLst>
      <p:ext uri="{BB962C8B-B14F-4D97-AF65-F5344CB8AC3E}">
        <p14:creationId xmlns:p14="http://schemas.microsoft.com/office/powerpoint/2010/main" val="3940249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7" name="Title 1"/>
          <p:cNvSpPr txBox="1">
            <a:spLocks/>
          </p:cNvSpPr>
          <p:nvPr/>
        </p:nvSpPr>
        <p:spPr>
          <a:xfrm>
            <a:off x="2339752" y="558342"/>
            <a:ext cx="4322166" cy="620688"/>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dirty="0">
                <a:solidFill>
                  <a:srgbClr val="C00000"/>
                </a:solidFill>
                <a:effectLst/>
                <a:latin typeface="Arial Narrow" panose="020B0606020202030204" pitchFamily="34" charset="0"/>
              </a:rPr>
              <a:t>Opportunity Customer Group</a:t>
            </a:r>
          </a:p>
        </p:txBody>
      </p:sp>
      <p:sp>
        <p:nvSpPr>
          <p:cNvPr id="9" name="Rectangle 8"/>
          <p:cNvSpPr/>
          <p:nvPr/>
        </p:nvSpPr>
        <p:spPr>
          <a:xfrm>
            <a:off x="145474" y="4325944"/>
            <a:ext cx="9133296" cy="1569660"/>
          </a:xfrm>
          <a:prstGeom prst="rect">
            <a:avLst/>
          </a:prstGeom>
        </p:spPr>
        <p:txBody>
          <a:bodyPr wrap="square">
            <a:spAutoFit/>
          </a:bodyPr>
          <a:lstStyle/>
          <a:p>
            <a:r>
              <a:rPr lang="en-GB" sz="1600" b="1" dirty="0"/>
              <a:t>Insight &amp; Recommendations:</a:t>
            </a:r>
          </a:p>
          <a:p>
            <a:r>
              <a:rPr lang="en-GB" sz="1600" dirty="0"/>
              <a:t>In the 'Opportunity' Customer segment, there were no significant differences in the average annual income across 19-61 age-group, hence age and/or income differences cannot be attributed to the reason for this group's purchase behaviour. As such these factors should not be somehow prominent in any strategy designed to improve on purchase behaviour of this group.'</a:t>
            </a:r>
            <a:endParaRPr lang="en-GB" sz="1700" dirty="0"/>
          </a:p>
        </p:txBody>
      </p:sp>
      <p:pic>
        <p:nvPicPr>
          <p:cNvPr id="6" name="Picture 5"/>
          <p:cNvPicPr/>
          <p:nvPr/>
        </p:nvPicPr>
        <p:blipFill rotWithShape="1">
          <a:blip r:embed="rId2"/>
          <a:srcRect l="10674" t="28270" r="56738" b="34495"/>
          <a:stretch/>
        </p:blipFill>
        <p:spPr bwMode="auto">
          <a:xfrm>
            <a:off x="611560" y="1220595"/>
            <a:ext cx="6480720" cy="29797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748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20688"/>
            <a:ext cx="8712968" cy="5688632"/>
          </a:xfrm>
        </p:spPr>
        <p:txBody>
          <a:bodyPr>
            <a:noAutofit/>
          </a:bodyPr>
          <a:lstStyle/>
          <a:p>
            <a:pPr marL="0" indent="0">
              <a:buNone/>
            </a:pPr>
            <a:r>
              <a:rPr lang="en-GB" sz="3200" b="1" dirty="0">
                <a:latin typeface="Arial Narrow" panose="020B0606020202030204" pitchFamily="34" charset="0"/>
              </a:rPr>
              <a:t>Background</a:t>
            </a:r>
          </a:p>
          <a:p>
            <a:pPr marL="0" indent="0">
              <a:buNone/>
            </a:pPr>
            <a:endParaRPr lang="en-GB" sz="3200" b="1" dirty="0">
              <a:latin typeface="Arial Narrow" panose="020B0606020202030204" pitchFamily="34" charset="0"/>
            </a:endParaRPr>
          </a:p>
          <a:p>
            <a:pPr marL="0" indent="0">
              <a:buNone/>
            </a:pPr>
            <a:r>
              <a:rPr lang="en-GB" sz="1900" dirty="0"/>
              <a:t>Customers’ Purchasing Behaviour (CPB) is an individual’s buying habits. </a:t>
            </a:r>
          </a:p>
          <a:p>
            <a:pPr marL="109728" indent="0">
              <a:buNone/>
            </a:pPr>
            <a:endParaRPr lang="en-GB" sz="1900" dirty="0"/>
          </a:p>
          <a:p>
            <a:pPr marL="109728" indent="0">
              <a:buNone/>
            </a:pPr>
            <a:r>
              <a:rPr lang="en-GB" sz="1900" dirty="0"/>
              <a:t>CPB are influenced by </a:t>
            </a:r>
          </a:p>
          <a:p>
            <a:pPr>
              <a:buFont typeface="Arial" panose="020B0604020202020204" pitchFamily="34" charset="0"/>
              <a:buChar char="•"/>
            </a:pPr>
            <a:r>
              <a:rPr lang="en-GB" sz="1900" dirty="0"/>
              <a:t>Personal, </a:t>
            </a:r>
          </a:p>
          <a:p>
            <a:pPr>
              <a:buFont typeface="Arial" panose="020B0604020202020204" pitchFamily="34" charset="0"/>
              <a:buChar char="•"/>
            </a:pPr>
            <a:r>
              <a:rPr lang="en-GB" sz="1900" dirty="0"/>
              <a:t>Psychological and </a:t>
            </a:r>
          </a:p>
          <a:p>
            <a:pPr>
              <a:buFont typeface="Arial" panose="020B0604020202020204" pitchFamily="34" charset="0"/>
              <a:buChar char="•"/>
            </a:pPr>
            <a:r>
              <a:rPr lang="en-GB" sz="1900" dirty="0"/>
              <a:t>Social traits </a:t>
            </a:r>
          </a:p>
          <a:p>
            <a:pPr marL="109728" indent="0">
              <a:buNone/>
            </a:pPr>
            <a:endParaRPr lang="en-GB" sz="1900" dirty="0"/>
          </a:p>
          <a:p>
            <a:pPr marL="109728" indent="0">
              <a:buNone/>
            </a:pPr>
            <a:r>
              <a:rPr lang="en-GB" sz="1900" dirty="0"/>
              <a:t>Businesses desires information on:</a:t>
            </a:r>
          </a:p>
          <a:p>
            <a:pPr>
              <a:buFontTx/>
              <a:buChar char="-"/>
            </a:pPr>
            <a:r>
              <a:rPr lang="en-GB" sz="1900" dirty="0"/>
              <a:t>how customers purchase items, </a:t>
            </a:r>
          </a:p>
          <a:p>
            <a:pPr>
              <a:buFontTx/>
              <a:buChar char="-"/>
            </a:pPr>
            <a:r>
              <a:rPr lang="en-GB" sz="1900" dirty="0"/>
              <a:t>frequency of purchases, </a:t>
            </a:r>
          </a:p>
          <a:p>
            <a:pPr>
              <a:buFontTx/>
              <a:buChar char="-"/>
            </a:pPr>
            <a:r>
              <a:rPr lang="en-GB" sz="1900" dirty="0"/>
              <a:t>customers’ product preferences, </a:t>
            </a:r>
          </a:p>
          <a:p>
            <a:pPr>
              <a:buFontTx/>
              <a:buChar char="-"/>
            </a:pPr>
            <a:r>
              <a:rPr lang="en-GB" sz="1900" dirty="0"/>
              <a:t>plan of marketing strategies &amp; </a:t>
            </a:r>
          </a:p>
          <a:p>
            <a:pPr>
              <a:buFontTx/>
              <a:buChar char="-"/>
            </a:pPr>
            <a:r>
              <a:rPr lang="en-GB" sz="1900" dirty="0"/>
              <a:t>customer engagement processes. </a:t>
            </a:r>
          </a:p>
          <a:p>
            <a:pPr marL="109728" indent="0">
              <a:buNone/>
            </a:pPr>
            <a:endParaRPr lang="en-GB" sz="1900" dirty="0"/>
          </a:p>
          <a:p>
            <a:pPr marL="0" indent="0">
              <a:buNone/>
            </a:pPr>
            <a:endParaRPr lang="en-GB" sz="1900" dirty="0">
              <a:latin typeface="Arial Narrow" panose="020B0606020202030204" pitchFamily="34" charset="0"/>
            </a:endParaRPr>
          </a:p>
          <a:p>
            <a:pPr marL="0" indent="0">
              <a:buNone/>
            </a:pPr>
            <a:endParaRPr lang="en-GB" sz="1900" dirty="0">
              <a:latin typeface="Arial Narrow" panose="020B0606020202030204" pitchFamily="34" charset="0"/>
            </a:endParaRPr>
          </a:p>
        </p:txBody>
      </p:sp>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 Context</a:t>
            </a:r>
          </a:p>
        </p:txBody>
      </p:sp>
    </p:spTree>
    <p:extLst>
      <p:ext uri="{BB962C8B-B14F-4D97-AF65-F5344CB8AC3E}">
        <p14:creationId xmlns:p14="http://schemas.microsoft.com/office/powerpoint/2010/main" val="1114719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7" name="Title 1"/>
          <p:cNvSpPr txBox="1">
            <a:spLocks/>
          </p:cNvSpPr>
          <p:nvPr/>
        </p:nvSpPr>
        <p:spPr>
          <a:xfrm>
            <a:off x="2051720" y="625822"/>
            <a:ext cx="4392488" cy="49892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dirty="0">
                <a:solidFill>
                  <a:srgbClr val="C00000"/>
                </a:solidFill>
                <a:effectLst/>
                <a:latin typeface="Arial Narrow" panose="020B0606020202030204" pitchFamily="34" charset="0"/>
              </a:rPr>
              <a:t>Opportunity Customer Group</a:t>
            </a:r>
          </a:p>
        </p:txBody>
      </p:sp>
      <p:sp>
        <p:nvSpPr>
          <p:cNvPr id="3" name="Rectangle 2"/>
          <p:cNvSpPr/>
          <p:nvPr/>
        </p:nvSpPr>
        <p:spPr>
          <a:xfrm>
            <a:off x="179512" y="4399944"/>
            <a:ext cx="8712968" cy="1477328"/>
          </a:xfrm>
          <a:prstGeom prst="rect">
            <a:avLst/>
          </a:prstGeom>
        </p:spPr>
        <p:txBody>
          <a:bodyPr wrap="square">
            <a:spAutoFit/>
          </a:bodyPr>
          <a:lstStyle/>
          <a:p>
            <a:r>
              <a:rPr lang="en-GB" b="1" dirty="0"/>
              <a:t>Insight &amp; Recommendations</a:t>
            </a:r>
          </a:p>
          <a:p>
            <a:r>
              <a:rPr lang="en-GB" dirty="0"/>
              <a:t>In the 'Opportunity' Customer segment, many Customers did not make purchases recently, as such the Company the Company need maintain an intensive communication with this group and as well target them with sales incentives.</a:t>
            </a:r>
            <a:r>
              <a:rPr lang="en-GB" u="sng" dirty="0"/>
              <a:t>’</a:t>
            </a:r>
            <a:r>
              <a:rPr lang="en-GB" dirty="0"/>
              <a:t> </a:t>
            </a:r>
          </a:p>
        </p:txBody>
      </p:sp>
      <p:pic>
        <p:nvPicPr>
          <p:cNvPr id="8" name="Picture 7"/>
          <p:cNvPicPr/>
          <p:nvPr/>
        </p:nvPicPr>
        <p:blipFill rotWithShape="1">
          <a:blip r:embed="rId2"/>
          <a:srcRect l="8566" t="39662" r="63594" b="28169"/>
          <a:stretch/>
        </p:blipFill>
        <p:spPr bwMode="auto">
          <a:xfrm>
            <a:off x="1521163" y="1268760"/>
            <a:ext cx="5715133" cy="29321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60901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7" name="Title 1"/>
          <p:cNvSpPr txBox="1">
            <a:spLocks/>
          </p:cNvSpPr>
          <p:nvPr/>
        </p:nvSpPr>
        <p:spPr>
          <a:xfrm>
            <a:off x="2051720" y="625822"/>
            <a:ext cx="4392488" cy="49892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dirty="0">
                <a:solidFill>
                  <a:srgbClr val="C00000"/>
                </a:solidFill>
                <a:effectLst/>
                <a:latin typeface="Arial Narrow" panose="020B0606020202030204" pitchFamily="34" charset="0"/>
              </a:rPr>
              <a:t>Opportunity Customer Group</a:t>
            </a:r>
          </a:p>
        </p:txBody>
      </p:sp>
      <p:sp>
        <p:nvSpPr>
          <p:cNvPr id="3" name="Rectangle 2"/>
          <p:cNvSpPr/>
          <p:nvPr/>
        </p:nvSpPr>
        <p:spPr>
          <a:xfrm>
            <a:off x="0" y="4665910"/>
            <a:ext cx="8964488" cy="923330"/>
          </a:xfrm>
          <a:prstGeom prst="rect">
            <a:avLst/>
          </a:prstGeom>
        </p:spPr>
        <p:txBody>
          <a:bodyPr wrap="square">
            <a:spAutoFit/>
          </a:bodyPr>
          <a:lstStyle/>
          <a:p>
            <a:r>
              <a:rPr lang="en-GB" b="1" dirty="0"/>
              <a:t>Insight &amp; Recommendations</a:t>
            </a:r>
          </a:p>
          <a:p>
            <a:r>
              <a:rPr lang="en-GB" dirty="0"/>
              <a:t>Within the 'Opportunity' Customer segment, during months 1 to 7, many more females participated in promotional events compared to female Customers.</a:t>
            </a:r>
          </a:p>
        </p:txBody>
      </p:sp>
      <p:pic>
        <p:nvPicPr>
          <p:cNvPr id="6" name="Picture 5"/>
          <p:cNvPicPr/>
          <p:nvPr/>
        </p:nvPicPr>
        <p:blipFill rotWithShape="1">
          <a:blip r:embed="rId2"/>
          <a:srcRect l="8511" t="29436" r="51537" b="42809"/>
          <a:stretch/>
        </p:blipFill>
        <p:spPr bwMode="auto">
          <a:xfrm>
            <a:off x="611560" y="1124745"/>
            <a:ext cx="6552728" cy="3024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8359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7" name="Title 1"/>
          <p:cNvSpPr txBox="1">
            <a:spLocks/>
          </p:cNvSpPr>
          <p:nvPr/>
        </p:nvSpPr>
        <p:spPr>
          <a:xfrm>
            <a:off x="2051720" y="625822"/>
            <a:ext cx="4392488" cy="49892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dirty="0">
                <a:solidFill>
                  <a:srgbClr val="C00000"/>
                </a:solidFill>
                <a:effectLst/>
                <a:latin typeface="Arial Narrow" panose="020B0606020202030204" pitchFamily="34" charset="0"/>
              </a:rPr>
              <a:t>Opportunity Customer Group</a:t>
            </a:r>
          </a:p>
        </p:txBody>
      </p:sp>
      <p:sp>
        <p:nvSpPr>
          <p:cNvPr id="3" name="Rectangle 2"/>
          <p:cNvSpPr/>
          <p:nvPr/>
        </p:nvSpPr>
        <p:spPr>
          <a:xfrm>
            <a:off x="0" y="4448232"/>
            <a:ext cx="9144000" cy="1477328"/>
          </a:xfrm>
          <a:prstGeom prst="rect">
            <a:avLst/>
          </a:prstGeom>
        </p:spPr>
        <p:txBody>
          <a:bodyPr wrap="square">
            <a:spAutoFit/>
          </a:bodyPr>
          <a:lstStyle/>
          <a:p>
            <a:r>
              <a:rPr lang="en-GB" b="1" dirty="0"/>
              <a:t>Insight &amp; Recommendations</a:t>
            </a:r>
          </a:p>
          <a:p>
            <a:r>
              <a:rPr lang="en-GB" dirty="0"/>
              <a:t>Within the 'Opportunity' Customer segment, during months 8 to 13 the trend of less male (compared to females) participation in promotional events persisted. The Company will do well to develop a strategy that attracts male customers to benefit from promotion events of the organization</a:t>
            </a:r>
          </a:p>
        </p:txBody>
      </p:sp>
      <p:pic>
        <p:nvPicPr>
          <p:cNvPr id="8" name="Picture 7"/>
          <p:cNvPicPr/>
          <p:nvPr/>
        </p:nvPicPr>
        <p:blipFill rotWithShape="1">
          <a:blip r:embed="rId2"/>
          <a:srcRect l="8553" t="43038" r="51773" b="29757"/>
          <a:stretch/>
        </p:blipFill>
        <p:spPr bwMode="auto">
          <a:xfrm>
            <a:off x="1043608" y="1268760"/>
            <a:ext cx="6408712" cy="29057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3014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3" name="Rectangle 2"/>
          <p:cNvSpPr/>
          <p:nvPr/>
        </p:nvSpPr>
        <p:spPr>
          <a:xfrm>
            <a:off x="5076056" y="1719967"/>
            <a:ext cx="3816424" cy="3170099"/>
          </a:xfrm>
          <a:prstGeom prst="rect">
            <a:avLst/>
          </a:prstGeom>
        </p:spPr>
        <p:txBody>
          <a:bodyPr wrap="square">
            <a:spAutoFit/>
          </a:bodyPr>
          <a:lstStyle/>
          <a:p>
            <a:r>
              <a:rPr lang="en-GB" sz="2000" b="1" dirty="0"/>
              <a:t>Insight</a:t>
            </a:r>
          </a:p>
          <a:p>
            <a:r>
              <a:rPr lang="en-GB" sz="2000" dirty="0"/>
              <a:t>In the 'Low' Customer segment, the were insignificant gap in the annual income of customers in the age groups, hence income differential cannot be attributed for these low RFM status as customers of the Company. </a:t>
            </a:r>
          </a:p>
        </p:txBody>
      </p:sp>
      <p:sp>
        <p:nvSpPr>
          <p:cNvPr id="9" name="Title 1"/>
          <p:cNvSpPr txBox="1">
            <a:spLocks/>
          </p:cNvSpPr>
          <p:nvPr/>
        </p:nvSpPr>
        <p:spPr>
          <a:xfrm>
            <a:off x="1547664" y="764704"/>
            <a:ext cx="5904656" cy="49892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GB" sz="2800" dirty="0">
                <a:solidFill>
                  <a:srgbClr val="C00000"/>
                </a:solidFill>
                <a:effectLst/>
                <a:latin typeface="Arial Narrow" panose="020B0606020202030204" pitchFamily="34" charset="0"/>
              </a:rPr>
              <a:t>Low RFM Contributor Customer Group</a:t>
            </a:r>
          </a:p>
        </p:txBody>
      </p:sp>
      <p:pic>
        <p:nvPicPr>
          <p:cNvPr id="7" name="Picture 6"/>
          <p:cNvPicPr/>
          <p:nvPr/>
        </p:nvPicPr>
        <p:blipFill rotWithShape="1">
          <a:blip r:embed="rId2"/>
          <a:srcRect l="8323" t="39337" r="59338" b="23629"/>
          <a:stretch/>
        </p:blipFill>
        <p:spPr bwMode="auto">
          <a:xfrm>
            <a:off x="251520" y="1484784"/>
            <a:ext cx="4824536" cy="3744416"/>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619672" y="5313982"/>
            <a:ext cx="6120680" cy="923330"/>
          </a:xfrm>
          <a:prstGeom prst="rect">
            <a:avLst/>
          </a:prstGeom>
        </p:spPr>
        <p:txBody>
          <a:bodyPr wrap="square">
            <a:spAutoFit/>
          </a:bodyPr>
          <a:lstStyle/>
          <a:p>
            <a:r>
              <a:rPr lang="en-GB" b="1" dirty="0"/>
              <a:t>Recommendations</a:t>
            </a:r>
            <a:endParaRPr lang="en-GB" dirty="0"/>
          </a:p>
          <a:p>
            <a:r>
              <a:rPr lang="en-GB" dirty="0"/>
              <a:t>Less resources should be committed to improving their purchasing capacity by the company</a:t>
            </a:r>
          </a:p>
        </p:txBody>
      </p:sp>
    </p:spTree>
    <p:extLst>
      <p:ext uri="{BB962C8B-B14F-4D97-AF65-F5344CB8AC3E}">
        <p14:creationId xmlns:p14="http://schemas.microsoft.com/office/powerpoint/2010/main" val="2989446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sz="3200" b="1" dirty="0">
                <a:solidFill>
                  <a:srgbClr val="000099"/>
                </a:solidFill>
                <a:effectLst/>
                <a:latin typeface="Arial Narrow" panose="020B0606020202030204" pitchFamily="34" charset="0"/>
              </a:rPr>
              <a:t>2nd Level of Analysis – EDA  &amp; Cross-tabulation</a:t>
            </a:r>
          </a:p>
        </p:txBody>
      </p:sp>
      <p:sp>
        <p:nvSpPr>
          <p:cNvPr id="7" name="Title 1"/>
          <p:cNvSpPr txBox="1">
            <a:spLocks/>
          </p:cNvSpPr>
          <p:nvPr/>
        </p:nvSpPr>
        <p:spPr>
          <a:xfrm>
            <a:off x="2051720" y="625822"/>
            <a:ext cx="5904656" cy="49892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GB" sz="2800" dirty="0">
                <a:solidFill>
                  <a:srgbClr val="C00000"/>
                </a:solidFill>
                <a:effectLst/>
                <a:latin typeface="Arial Narrow" panose="020B0606020202030204" pitchFamily="34" charset="0"/>
              </a:rPr>
              <a:t>Low FRM Contributor Customer Group</a:t>
            </a:r>
          </a:p>
        </p:txBody>
      </p:sp>
      <p:sp>
        <p:nvSpPr>
          <p:cNvPr id="3" name="Rectangle 2"/>
          <p:cNvSpPr/>
          <p:nvPr/>
        </p:nvSpPr>
        <p:spPr>
          <a:xfrm>
            <a:off x="323528" y="4543960"/>
            <a:ext cx="8568952" cy="1477328"/>
          </a:xfrm>
          <a:prstGeom prst="rect">
            <a:avLst/>
          </a:prstGeom>
        </p:spPr>
        <p:txBody>
          <a:bodyPr wrap="square">
            <a:spAutoFit/>
          </a:bodyPr>
          <a:lstStyle/>
          <a:p>
            <a:r>
              <a:rPr lang="en-GB" b="1" dirty="0"/>
              <a:t>Insight &amp; Recommendations</a:t>
            </a:r>
          </a:p>
          <a:p>
            <a:r>
              <a:rPr lang="en-GB" dirty="0"/>
              <a:t>In the 'Low' Customer segment, there were more Female customers during not purchasing compared to male customers. The Company will do well to develop an inexpensive (commit little or no resources) strategies that would attract more women to purchase from the Company.</a:t>
            </a:r>
          </a:p>
        </p:txBody>
      </p:sp>
      <p:pic>
        <p:nvPicPr>
          <p:cNvPr id="6" name="Picture 5"/>
          <p:cNvPicPr/>
          <p:nvPr/>
        </p:nvPicPr>
        <p:blipFill rotWithShape="1">
          <a:blip r:embed="rId2"/>
          <a:srcRect l="8539" t="24051" r="67029" b="46413"/>
          <a:stretch/>
        </p:blipFill>
        <p:spPr bwMode="auto">
          <a:xfrm>
            <a:off x="1835696" y="1223838"/>
            <a:ext cx="4593044" cy="30692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8122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7704" y="2564904"/>
            <a:ext cx="6696744" cy="996841"/>
          </a:xfrm>
        </p:spPr>
        <p:txBody>
          <a:bodyPr anchor="ctr">
            <a:noAutofit/>
          </a:bodyPr>
          <a:lstStyle/>
          <a:p>
            <a:pPr marL="0" indent="0" algn="ctr">
              <a:buNone/>
            </a:pPr>
            <a:r>
              <a:rPr lang="en-GB" sz="7200" b="1" dirty="0">
                <a:solidFill>
                  <a:srgbClr val="000099"/>
                </a:solidFill>
              </a:rPr>
              <a:t>THANK YOU</a:t>
            </a:r>
            <a:endParaRPr lang="en-GB" sz="2200" b="0" dirty="0">
              <a:solidFill>
                <a:srgbClr val="000099"/>
              </a:solidFill>
            </a:endParaRPr>
          </a:p>
          <a:p>
            <a:pPr>
              <a:buFont typeface="Wingdings" panose="05000000000000000000" pitchFamily="2" charset="2"/>
              <a:buChar char="§"/>
            </a:pPr>
            <a:endParaRPr lang="en-GB" sz="2200" b="0" dirty="0">
              <a:solidFill>
                <a:srgbClr val="000099"/>
              </a:solidFill>
            </a:endParaRPr>
          </a:p>
        </p:txBody>
      </p:sp>
    </p:spTree>
    <p:extLst>
      <p:ext uri="{BB962C8B-B14F-4D97-AF65-F5344CB8AC3E}">
        <p14:creationId xmlns:p14="http://schemas.microsoft.com/office/powerpoint/2010/main" val="481152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20688"/>
            <a:ext cx="8784976" cy="5616624"/>
          </a:xfrm>
        </p:spPr>
        <p:txBody>
          <a:bodyPr>
            <a:noAutofit/>
          </a:bodyPr>
          <a:lstStyle/>
          <a:p>
            <a:pPr marL="0" indent="0">
              <a:buNone/>
            </a:pPr>
            <a:r>
              <a:rPr lang="en-GB" sz="2800" b="1" dirty="0">
                <a:latin typeface="Arial Narrow" panose="020B0606020202030204" pitchFamily="34" charset="0"/>
              </a:rPr>
              <a:t>Goal </a:t>
            </a:r>
            <a:endParaRPr lang="en-GB" sz="1600" b="1" dirty="0">
              <a:latin typeface="Arial Narrow" panose="020B0606020202030204" pitchFamily="34" charset="0"/>
            </a:endParaRPr>
          </a:p>
          <a:p>
            <a:pPr marL="109728" indent="0">
              <a:buNone/>
            </a:pPr>
            <a:r>
              <a:rPr lang="en-GB" sz="1800" dirty="0"/>
              <a:t>The overarching goal of the study is to </a:t>
            </a:r>
            <a:r>
              <a:rPr lang="en-GB" sz="1800" u="sng" dirty="0"/>
              <a:t>demonstrate the application of Data Science methodology to understanding CPB, and its impact on an improvement process of a Company</a:t>
            </a:r>
            <a:r>
              <a:rPr lang="en-GB" sz="1800" dirty="0"/>
              <a:t>.</a:t>
            </a:r>
          </a:p>
          <a:p>
            <a:pPr marL="109728" indent="0">
              <a:buNone/>
            </a:pPr>
            <a:endParaRPr lang="en-GB" sz="1800" dirty="0"/>
          </a:p>
          <a:p>
            <a:pPr marL="109728" indent="0">
              <a:buNone/>
            </a:pPr>
            <a:r>
              <a:rPr lang="en-GB" sz="1800" b="1" dirty="0"/>
              <a:t>Specific Objectives</a:t>
            </a:r>
          </a:p>
          <a:p>
            <a:r>
              <a:rPr lang="en-GB" sz="1800" u="sng" dirty="0"/>
              <a:t>Generation of insights from the analytical procedure </a:t>
            </a:r>
            <a:r>
              <a:rPr lang="en-GB" sz="1800" dirty="0"/>
              <a:t>towards understanding the impact of customers’ purchase behaviours on businesses and based on these findings, make recommendations for consideration by the management staff of the client Company; and</a:t>
            </a:r>
          </a:p>
          <a:p>
            <a:pPr lvl="0"/>
            <a:endParaRPr lang="en-GB" sz="1800" u="sng" dirty="0"/>
          </a:p>
          <a:p>
            <a:pPr lvl="0"/>
            <a:r>
              <a:rPr lang="en-GB" sz="1800" u="sng" dirty="0"/>
              <a:t>Writing of Python codes</a:t>
            </a:r>
            <a:r>
              <a:rPr lang="en-GB" sz="1800" dirty="0"/>
              <a:t> as a means of implementing technology and algorithm solutions to solve real-life business issues;</a:t>
            </a:r>
          </a:p>
          <a:p>
            <a:endParaRPr lang="en-GB" sz="1800" dirty="0"/>
          </a:p>
          <a:p>
            <a:r>
              <a:rPr lang="en-GB" sz="1800" dirty="0"/>
              <a:t>Documentation of the study procedure through the </a:t>
            </a:r>
            <a:r>
              <a:rPr lang="en-GB" sz="1800" u="sng" dirty="0"/>
              <a:t>development of a project report targeted at technocrats and </a:t>
            </a:r>
            <a:r>
              <a:rPr lang="en-GB" sz="1800" u="sng" dirty="0" err="1"/>
              <a:t>Powerpoint</a:t>
            </a:r>
            <a:r>
              <a:rPr lang="en-GB" sz="1800" u="sng" dirty="0"/>
              <a:t>-slides for presentation to top management staff of the client Company</a:t>
            </a:r>
            <a:endParaRPr lang="en-GB" sz="1800" u="sng" dirty="0">
              <a:latin typeface="Arial Narrow" panose="020B0606020202030204" pitchFamily="34" charset="0"/>
            </a:endParaRPr>
          </a:p>
        </p:txBody>
      </p:sp>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 Context</a:t>
            </a:r>
          </a:p>
        </p:txBody>
      </p:sp>
    </p:spTree>
    <p:extLst>
      <p:ext uri="{BB962C8B-B14F-4D97-AF65-F5344CB8AC3E}">
        <p14:creationId xmlns:p14="http://schemas.microsoft.com/office/powerpoint/2010/main" val="897410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836712"/>
            <a:ext cx="8784976" cy="4896544"/>
          </a:xfrm>
        </p:spPr>
        <p:txBody>
          <a:bodyPr>
            <a:noAutofit/>
          </a:bodyPr>
          <a:lstStyle/>
          <a:p>
            <a:pPr marL="109728" indent="0">
              <a:buNone/>
            </a:pPr>
            <a:r>
              <a:rPr lang="en-GB" sz="2000" b="1" dirty="0"/>
              <a:t>Business Questions</a:t>
            </a:r>
            <a:endParaRPr lang="en-GB" sz="2000" dirty="0"/>
          </a:p>
          <a:p>
            <a:pPr lvl="0"/>
            <a:r>
              <a:rPr lang="en-GB" sz="2000" dirty="0"/>
              <a:t>What are the </a:t>
            </a:r>
            <a:r>
              <a:rPr lang="en-GB" sz="2000" u="sng" dirty="0"/>
              <a:t>drivers of purchases by Customers</a:t>
            </a:r>
            <a:r>
              <a:rPr lang="en-GB" sz="2000" dirty="0"/>
              <a:t> from the Company?</a:t>
            </a:r>
          </a:p>
          <a:p>
            <a:pPr lvl="0"/>
            <a:r>
              <a:rPr lang="en-GB" sz="2000" dirty="0"/>
              <a:t>Who are the </a:t>
            </a:r>
            <a:r>
              <a:rPr lang="en-GB" sz="2000" u="sng" dirty="0"/>
              <a:t>major Customers making purchases</a:t>
            </a:r>
            <a:r>
              <a:rPr lang="en-GB" sz="2000" dirty="0"/>
              <a:t> from the company?</a:t>
            </a:r>
          </a:p>
          <a:p>
            <a:pPr lvl="0"/>
            <a:r>
              <a:rPr lang="en-GB" sz="2000" u="sng" dirty="0"/>
              <a:t>How often does an average Customer purchase items</a:t>
            </a:r>
            <a:r>
              <a:rPr lang="en-GB" sz="2000" dirty="0"/>
              <a:t> from the Company?</a:t>
            </a:r>
          </a:p>
          <a:p>
            <a:pPr lvl="0"/>
            <a:r>
              <a:rPr lang="en-GB" sz="2000" dirty="0"/>
              <a:t>What </a:t>
            </a:r>
            <a:r>
              <a:rPr lang="en-GB" sz="2000" u="sng" dirty="0"/>
              <a:t>is the value of item purchased by Customers</a:t>
            </a:r>
            <a:r>
              <a:rPr lang="en-GB" sz="2000" dirty="0"/>
              <a:t> from the Company?   </a:t>
            </a:r>
          </a:p>
          <a:p>
            <a:pPr marL="109728" indent="0">
              <a:buNone/>
            </a:pPr>
            <a:endParaRPr lang="en-GB" sz="2000" dirty="0"/>
          </a:p>
          <a:p>
            <a:pPr marL="109728" indent="0">
              <a:buNone/>
            </a:pPr>
            <a:r>
              <a:rPr lang="en-GB" sz="2000" b="1" dirty="0"/>
              <a:t>Research Hypothesis</a:t>
            </a:r>
            <a:endParaRPr lang="en-GB" sz="2000" dirty="0"/>
          </a:p>
          <a:p>
            <a:r>
              <a:rPr lang="en-GB" sz="2000" dirty="0"/>
              <a:t>Null Hypothesis H</a:t>
            </a:r>
            <a:r>
              <a:rPr lang="en-GB" sz="2000" baseline="-25000" dirty="0"/>
              <a:t>0</a:t>
            </a:r>
            <a:r>
              <a:rPr lang="en-GB" sz="2000" dirty="0"/>
              <a:t> :   	All customers do not purchase equally</a:t>
            </a:r>
          </a:p>
          <a:p>
            <a:r>
              <a:rPr lang="en-GB" sz="2000" dirty="0"/>
              <a:t>Alternative Hypothesis H</a:t>
            </a:r>
            <a:r>
              <a:rPr lang="en-GB" sz="2000" baseline="-25000" dirty="0"/>
              <a:t>1</a:t>
            </a:r>
            <a:r>
              <a:rPr lang="en-GB" sz="2000" dirty="0"/>
              <a:t>: All Customers do purchase equally</a:t>
            </a:r>
          </a:p>
          <a:p>
            <a:pPr marL="0" indent="0">
              <a:buNone/>
            </a:pPr>
            <a:endParaRPr lang="en-GB" sz="2000" dirty="0">
              <a:latin typeface="Arial Narrow" panose="020B0606020202030204" pitchFamily="34" charset="0"/>
            </a:endParaRPr>
          </a:p>
        </p:txBody>
      </p:sp>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 Context</a:t>
            </a:r>
          </a:p>
        </p:txBody>
      </p:sp>
    </p:spTree>
    <p:extLst>
      <p:ext uri="{BB962C8B-B14F-4D97-AF65-F5344CB8AC3E}">
        <p14:creationId xmlns:p14="http://schemas.microsoft.com/office/powerpoint/2010/main" val="12444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484784"/>
            <a:ext cx="8640960" cy="3744416"/>
          </a:xfrm>
        </p:spPr>
        <p:txBody>
          <a:bodyPr>
            <a:noAutofit/>
          </a:bodyPr>
          <a:lstStyle/>
          <a:p>
            <a:pPr marL="109728" indent="0">
              <a:buNone/>
            </a:pPr>
            <a:r>
              <a:rPr lang="en-GB" sz="2000" b="1" dirty="0">
                <a:latin typeface="Arial" panose="020B0604020202020204" pitchFamily="34" charset="0"/>
                <a:cs typeface="Arial" panose="020B0604020202020204" pitchFamily="34" charset="0"/>
              </a:rPr>
              <a:t>DATA SOURCE: </a:t>
            </a:r>
          </a:p>
          <a:p>
            <a:pPr marL="109728" indent="0">
              <a:buNone/>
            </a:pPr>
            <a:endParaRPr lang="en-GB" sz="2000" b="1" u="sng" dirty="0">
              <a:latin typeface="Arial" panose="020B0604020202020204" pitchFamily="34" charset="0"/>
              <a:cs typeface="Arial" panose="020B0604020202020204" pitchFamily="34" charset="0"/>
              <a:hlinkClick r:id="rId2"/>
            </a:endParaRPr>
          </a:p>
          <a:p>
            <a:pPr marL="109728" indent="0">
              <a:buNone/>
            </a:pPr>
            <a:r>
              <a:rPr lang="en-GB" sz="2000" u="sng" dirty="0">
                <a:latin typeface="Arial" panose="020B0604020202020204" pitchFamily="34" charset="0"/>
                <a:cs typeface="Arial" panose="020B0604020202020204" pitchFamily="34" charset="0"/>
                <a:hlinkClick r:id="rId2"/>
              </a:rPr>
              <a:t>https://www.kaggle.com/brijbhushannanda1979/bigmart-sales-data</a:t>
            </a:r>
            <a:endParaRPr lang="en-GB" sz="2000" dirty="0">
              <a:latin typeface="Arial" panose="020B0604020202020204" pitchFamily="34" charset="0"/>
              <a:cs typeface="Arial" panose="020B0604020202020204" pitchFamily="34" charset="0"/>
            </a:endParaRPr>
          </a:p>
          <a:p>
            <a:endParaRPr lang="en-GB" sz="2400" b="1" dirty="0"/>
          </a:p>
          <a:p>
            <a:pPr marL="109728" indent="0">
              <a:buNone/>
            </a:pPr>
            <a:r>
              <a:rPr lang="en-GB" sz="2400" b="1" dirty="0"/>
              <a:t>Properties of Dataset</a:t>
            </a:r>
            <a:endParaRPr lang="en-GB" sz="2400" dirty="0"/>
          </a:p>
          <a:p>
            <a:r>
              <a:rPr lang="en-GB" sz="2400" dirty="0"/>
              <a:t>The dataset structure comprised of </a:t>
            </a:r>
            <a:r>
              <a:rPr lang="en-GB" sz="2400" b="1" dirty="0"/>
              <a:t>1,966 instances</a:t>
            </a:r>
            <a:r>
              <a:rPr lang="en-GB" sz="2400" dirty="0"/>
              <a:t> (i.e. a row per customer data items) and </a:t>
            </a:r>
            <a:r>
              <a:rPr lang="en-GB" sz="2400" b="1" dirty="0"/>
              <a:t>48 features</a:t>
            </a:r>
            <a:r>
              <a:rPr lang="en-GB" sz="2400" dirty="0"/>
              <a:t> (i.e.  columns of features on purchase and other related variables). The features were:</a:t>
            </a:r>
            <a:endParaRPr lang="en-GB" sz="2450" b="1" dirty="0">
              <a:latin typeface="Arial Narrow" panose="020B0606020202030204" pitchFamily="34" charset="0"/>
            </a:endParaRPr>
          </a:p>
          <a:p>
            <a:pPr marL="0" indent="0">
              <a:buNone/>
            </a:pPr>
            <a:endParaRPr lang="en-GB" sz="2450" b="1" dirty="0">
              <a:latin typeface="Arial Narrow" panose="020B0606020202030204" pitchFamily="34" charset="0"/>
            </a:endParaRPr>
          </a:p>
        </p:txBody>
      </p:sp>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Dataset Description</a:t>
            </a:r>
          </a:p>
        </p:txBody>
      </p:sp>
    </p:spTree>
    <p:extLst>
      <p:ext uri="{BB962C8B-B14F-4D97-AF65-F5344CB8AC3E}">
        <p14:creationId xmlns:p14="http://schemas.microsoft.com/office/powerpoint/2010/main" val="226721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Dataset Description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01" t="32327" r="63771" b="21983"/>
          <a:stretch/>
        </p:blipFill>
        <p:spPr bwMode="auto">
          <a:xfrm>
            <a:off x="395536" y="764704"/>
            <a:ext cx="8496944" cy="5747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3048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Dataset Description</a:t>
            </a:r>
          </a:p>
        </p:txBody>
      </p:sp>
      <p:sp>
        <p:nvSpPr>
          <p:cNvPr id="4" name="Content Placeholder 2"/>
          <p:cNvSpPr>
            <a:spLocks noGrp="1"/>
          </p:cNvSpPr>
          <p:nvPr>
            <p:ph idx="1"/>
          </p:nvPr>
        </p:nvSpPr>
        <p:spPr>
          <a:xfrm>
            <a:off x="323528" y="1484784"/>
            <a:ext cx="8640960" cy="2592288"/>
          </a:xfrm>
        </p:spPr>
        <p:txBody>
          <a:bodyPr>
            <a:noAutofit/>
          </a:bodyPr>
          <a:lstStyle/>
          <a:p>
            <a:pPr marL="109728" indent="0">
              <a:buNone/>
            </a:pPr>
            <a:r>
              <a:rPr lang="en-GB" sz="3200" b="1" dirty="0"/>
              <a:t>Properties of Dataset</a:t>
            </a:r>
            <a:endParaRPr lang="en-GB" sz="3200" dirty="0"/>
          </a:p>
          <a:p>
            <a:pPr marL="109728" indent="0">
              <a:buNone/>
            </a:pPr>
            <a:endParaRPr lang="en-GB" sz="3200" dirty="0"/>
          </a:p>
          <a:p>
            <a:pPr marL="109728" indent="0">
              <a:buNone/>
            </a:pPr>
            <a:r>
              <a:rPr lang="en-GB" sz="3200" dirty="0"/>
              <a:t>Feature slicing was done to reduce the features to 11 for the main analysis</a:t>
            </a:r>
            <a:endParaRPr lang="en-GB" sz="3200" b="1" dirty="0">
              <a:latin typeface="Arial Narrow" panose="020B0606020202030204" pitchFamily="34" charset="0"/>
            </a:endParaRPr>
          </a:p>
        </p:txBody>
      </p:sp>
    </p:spTree>
    <p:extLst>
      <p:ext uri="{BB962C8B-B14F-4D97-AF65-F5344CB8AC3E}">
        <p14:creationId xmlns:p14="http://schemas.microsoft.com/office/powerpoint/2010/main" val="127628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20472" cy="620688"/>
          </a:xfrm>
        </p:spPr>
        <p:txBody>
          <a:bodyPr>
            <a:noAutofit/>
          </a:bodyPr>
          <a:lstStyle/>
          <a:p>
            <a:pPr algn="r"/>
            <a:r>
              <a:rPr lang="en-GB" b="1" dirty="0">
                <a:solidFill>
                  <a:srgbClr val="000099"/>
                </a:solidFill>
                <a:effectLst/>
                <a:latin typeface="Arial Narrow" panose="020B0606020202030204" pitchFamily="34" charset="0"/>
              </a:rPr>
              <a:t>Dataset EDA</a:t>
            </a:r>
          </a:p>
        </p:txBody>
      </p:sp>
      <p:pic>
        <p:nvPicPr>
          <p:cNvPr id="4" name="Picture 3"/>
          <p:cNvPicPr/>
          <p:nvPr/>
        </p:nvPicPr>
        <p:blipFill rotWithShape="1">
          <a:blip r:embed="rId2"/>
          <a:srcRect l="20160" t="33819" r="20001" b="34395"/>
          <a:stretch/>
        </p:blipFill>
        <p:spPr bwMode="auto">
          <a:xfrm>
            <a:off x="107504" y="1124744"/>
            <a:ext cx="8856984" cy="4464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680902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10506</TotalTime>
  <Words>1559</Words>
  <Application>Microsoft Office PowerPoint</Application>
  <PresentationFormat>On-screen Show (4:3)</PresentationFormat>
  <Paragraphs>215</Paragraphs>
  <Slides>35</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Arial</vt:lpstr>
      <vt:lpstr>Arial Narrow</vt:lpstr>
      <vt:lpstr>Calibri</vt:lpstr>
      <vt:lpstr>Lucida Sans Unicode</vt:lpstr>
      <vt:lpstr>Verdana</vt:lpstr>
      <vt:lpstr>Wingdings</vt:lpstr>
      <vt:lpstr>Wingdings 2</vt:lpstr>
      <vt:lpstr>Wingdings 3</vt:lpstr>
      <vt:lpstr>Custom Design</vt:lpstr>
      <vt:lpstr>Concourse</vt:lpstr>
      <vt:lpstr>1_Custom Design</vt:lpstr>
      <vt:lpstr>   CUSTOMERS’ PURCHASING BEHAVIOUR ANALYSIS </vt:lpstr>
      <vt:lpstr>Content</vt:lpstr>
      <vt:lpstr>- Context</vt:lpstr>
      <vt:lpstr>- Context</vt:lpstr>
      <vt:lpstr>- Context</vt:lpstr>
      <vt:lpstr>Dataset Description</vt:lpstr>
      <vt:lpstr>Dataset Description</vt:lpstr>
      <vt:lpstr>Dataset Description</vt:lpstr>
      <vt:lpstr>Dataset EDA</vt:lpstr>
      <vt:lpstr>Missing Value Handling</vt:lpstr>
      <vt:lpstr>Outlier Detection &amp; Dealing</vt:lpstr>
      <vt:lpstr>Scaling – Normalization of Features</vt:lpstr>
      <vt:lpstr>Analytical Frame Work</vt:lpstr>
      <vt:lpstr>Analytical Framework</vt:lpstr>
      <vt:lpstr>1st Level of Analysis – Customer Segmentation</vt:lpstr>
      <vt:lpstr>1st Level of Analysis – Customer Segmentation</vt:lpstr>
      <vt:lpstr>1st Level of Analysis – Model Evaluation</vt:lpstr>
      <vt:lpstr>1st Level of Analysis – Model Evaluation</vt:lpstr>
      <vt:lpstr>1st Level of Analysis – Model Evaluation</vt:lpstr>
      <vt:lpstr>1st Level of Analysis – Model Evaluation</vt:lpstr>
      <vt:lpstr>1st Level of Analysis – Model Evaluation</vt:lpstr>
      <vt:lpstr>1st Level of Analysis – Customer Segmentation</vt:lpstr>
      <vt:lpstr>1st Level of Analysis – Customer Segmentation</vt:lpstr>
      <vt:lpstr>2nd Level of Analysis – EDA  &amp; Cross-tabulation</vt:lpstr>
      <vt:lpstr>2nd Level of Analysis – EDA  &amp; Cross-tabulation</vt:lpstr>
      <vt:lpstr>2nd Level of Analysis – EDA  &amp; Cross-tabulation</vt:lpstr>
      <vt:lpstr>2nd Level of Analysis – EDA  &amp; Cross-tabulation</vt:lpstr>
      <vt:lpstr>2nd Level of Analysis – EDA  &amp; Cross-tabulation</vt:lpstr>
      <vt:lpstr>2nd Level of Analysis – EDA  &amp; Cross-tabulation</vt:lpstr>
      <vt:lpstr>2nd Level of Analysis – EDA  &amp; Cross-tabulation</vt:lpstr>
      <vt:lpstr>2nd Level of Analysis – EDA  &amp; Cross-tabulation</vt:lpstr>
      <vt:lpstr>2nd Level of Analysis – EDA  &amp; Cross-tabulation</vt:lpstr>
      <vt:lpstr>2nd Level of Analysis – EDA  &amp; Cross-tabulation</vt:lpstr>
      <vt:lpstr>2nd Level of Analysis – EDA  &amp; Cross-tabulation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BUSINESS MODEL</dc:title>
  <dc:creator>Walewise</dc:creator>
  <cp:lastModifiedBy>ADEWALE ADEOGUN</cp:lastModifiedBy>
  <cp:revision>382</cp:revision>
  <cp:lastPrinted>2020-01-13T12:40:16Z</cp:lastPrinted>
  <dcterms:created xsi:type="dcterms:W3CDTF">2018-03-10T22:11:48Z</dcterms:created>
  <dcterms:modified xsi:type="dcterms:W3CDTF">2025-10-29T11:23:48Z</dcterms:modified>
</cp:coreProperties>
</file>